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3" r:id="rId4"/>
    <p:sldId id="274" r:id="rId5"/>
    <p:sldId id="275" r:id="rId6"/>
    <p:sldId id="276" r:id="rId7"/>
    <p:sldId id="277" r:id="rId8"/>
    <p:sldId id="278" r:id="rId9"/>
    <p:sldId id="281" r:id="rId10"/>
    <p:sldId id="280" r:id="rId11"/>
    <p:sldId id="259" r:id="rId12"/>
    <p:sldId id="260" r:id="rId13"/>
    <p:sldId id="261" r:id="rId14"/>
    <p:sldId id="262" r:id="rId15"/>
    <p:sldId id="263" r:id="rId16"/>
    <p:sldId id="264" r:id="rId17"/>
    <p:sldId id="265" r:id="rId18"/>
    <p:sldId id="266" r:id="rId19"/>
    <p:sldId id="268" r:id="rId20"/>
    <p:sldId id="269" r:id="rId21"/>
    <p:sldId id="279" r:id="rId22"/>
    <p:sldId id="270" r:id="rId23"/>
    <p:sldId id="271" r:id="rId24"/>
    <p:sldId id="272" r:id="rId25"/>
  </p:sldIdLst>
  <p:sldSz cx="9144000" cy="6858000" type="screen4x3"/>
  <p:notesSz cx="6784975" cy="9906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7" autoAdjust="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4A36D5-677C-447C-A7E2-A3573B0E57A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5523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4A36D5-677C-447C-A7E2-A3573B0E57A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391185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4A36D5-677C-447C-A7E2-A3573B0E57A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301398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4A36D5-677C-447C-A7E2-A3573B0E57A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14780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4A36D5-677C-447C-A7E2-A3573B0E57AF}" type="datetimeFigureOut">
              <a:rPr lang="en-GB" smtClean="0"/>
              <a:t>10/11/2017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26874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4A36D5-677C-447C-A7E2-A3573B0E57AF}"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220499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4A36D5-677C-447C-A7E2-A3573B0E57AF}" type="datetimeFigureOut">
              <a:rPr lang="en-GB" smtClean="0"/>
              <a:t>10/11/2017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349141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4A36D5-677C-447C-A7E2-A3573B0E57AF}" type="datetimeFigureOut">
              <a:rPr lang="en-GB" smtClean="0"/>
              <a:t>10/11/2017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124162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36D5-677C-447C-A7E2-A3573B0E57AF}" type="datetimeFigureOut">
              <a:rPr lang="en-GB" smtClean="0"/>
              <a:t>10/11/2017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197944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A36D5-677C-447C-A7E2-A3573B0E57AF}"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220986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A36D5-677C-447C-A7E2-A3573B0E57AF}" type="datetimeFigureOut">
              <a:rPr lang="en-GB" smtClean="0"/>
              <a:t>10/11/2017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A8F65-A8F0-42E1-90A4-59A47A5C50A0}" type="slidenum">
              <a:rPr lang="en-GB" smtClean="0"/>
              <a:t>‹#›</a:t>
            </a:fld>
            <a:endParaRPr lang="en-GB"/>
          </a:p>
        </p:txBody>
      </p:sp>
    </p:spTree>
    <p:extLst>
      <p:ext uri="{BB962C8B-B14F-4D97-AF65-F5344CB8AC3E}">
        <p14:creationId xmlns:p14="http://schemas.microsoft.com/office/powerpoint/2010/main" val="26990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36D5-677C-447C-A7E2-A3573B0E57AF}" type="datetimeFigureOut">
              <a:rPr lang="en-GB" smtClean="0"/>
              <a:t>10/11/2017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A8F65-A8F0-42E1-90A4-59A47A5C50A0}" type="slidenum">
              <a:rPr lang="en-GB" smtClean="0"/>
              <a:t>‹#›</a:t>
            </a:fld>
            <a:endParaRPr lang="en-GB"/>
          </a:p>
        </p:txBody>
      </p:sp>
    </p:spTree>
    <p:extLst>
      <p:ext uri="{BB962C8B-B14F-4D97-AF65-F5344CB8AC3E}">
        <p14:creationId xmlns:p14="http://schemas.microsoft.com/office/powerpoint/2010/main" val="167819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hyperlink" Target="http://crossref-it.info/repository/atoz/semantic-field"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800" dirty="0" smtClean="0"/>
              <a:t>‘Exposure’</a:t>
            </a:r>
            <a:endParaRPr lang="en-GB" sz="8800" dirty="0"/>
          </a:p>
        </p:txBody>
      </p:sp>
      <p:sp>
        <p:nvSpPr>
          <p:cNvPr id="3" name="Subtitle 2"/>
          <p:cNvSpPr>
            <a:spLocks noGrp="1"/>
          </p:cNvSpPr>
          <p:nvPr>
            <p:ph type="subTitle" idx="1"/>
          </p:nvPr>
        </p:nvSpPr>
        <p:spPr/>
        <p:txBody>
          <a:bodyPr>
            <a:normAutofit/>
          </a:bodyPr>
          <a:lstStyle/>
          <a:p>
            <a:r>
              <a:rPr lang="en-GB" sz="4800" dirty="0" smtClean="0"/>
              <a:t>By Wilfred Owen</a:t>
            </a:r>
            <a:endParaRPr lang="en-GB" sz="4800" dirty="0"/>
          </a:p>
        </p:txBody>
      </p:sp>
    </p:spTree>
    <p:custDataLst>
      <p:tags r:id="rId1"/>
    </p:custDataLst>
    <p:extLst>
      <p:ext uri="{BB962C8B-B14F-4D97-AF65-F5344CB8AC3E}">
        <p14:creationId xmlns:p14="http://schemas.microsoft.com/office/powerpoint/2010/main" val="1262559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omic Sans MS" panose="030F0702030302020204" pitchFamily="66" charset="0"/>
              </a:rPr>
              <a:t>What we learn from this poem</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endParaRPr lang="en-GB" dirty="0" smtClean="0">
              <a:latin typeface="Comic Sans MS" panose="030F0702030302020204" pitchFamily="66" charset="0"/>
            </a:endParaRPr>
          </a:p>
          <a:p>
            <a:pPr marL="514350" indent="-514350">
              <a:buFont typeface="+mj-lt"/>
              <a:buAutoNum type="arabicPeriod"/>
            </a:pPr>
            <a:r>
              <a:rPr lang="en-GB" dirty="0" smtClean="0">
                <a:latin typeface="Comic Sans MS" panose="030F0702030302020204" pitchFamily="66" charset="0"/>
              </a:rPr>
              <a:t>In </a:t>
            </a:r>
            <a:r>
              <a:rPr lang="en-GB" dirty="0">
                <a:latin typeface="Comic Sans MS" panose="030F0702030302020204" pitchFamily="66" charset="0"/>
              </a:rPr>
              <a:t>war, the real enemy is nature or the elements </a:t>
            </a:r>
            <a:r>
              <a:rPr lang="en-GB" dirty="0" smtClean="0">
                <a:latin typeface="Comic Sans MS" panose="030F0702030302020204" pitchFamily="66" charset="0"/>
              </a:rPr>
              <a:t>(‘pale </a:t>
            </a:r>
            <a:r>
              <a:rPr lang="en-GB" dirty="0">
                <a:latin typeface="Comic Sans MS" panose="030F0702030302020204" pitchFamily="66" charset="0"/>
              </a:rPr>
              <a:t>flakes with fingering stealth come feeling for our </a:t>
            </a:r>
            <a:r>
              <a:rPr lang="en-GB" dirty="0" smtClean="0">
                <a:latin typeface="Comic Sans MS" panose="030F0702030302020204" pitchFamily="66" charset="0"/>
              </a:rPr>
              <a:t>faces’).</a:t>
            </a:r>
          </a:p>
          <a:p>
            <a:pPr marL="514350" indent="-514350">
              <a:buFont typeface="+mj-lt"/>
              <a:buAutoNum type="arabicPeriod"/>
            </a:pPr>
            <a:r>
              <a:rPr lang="en-GB" dirty="0" smtClean="0">
                <a:latin typeface="Comic Sans MS" panose="030F0702030302020204" pitchFamily="66" charset="0"/>
              </a:rPr>
              <a:t>War </a:t>
            </a:r>
            <a:r>
              <a:rPr lang="en-GB" dirty="0">
                <a:latin typeface="Comic Sans MS" panose="030F0702030302020204" pitchFamily="66" charset="0"/>
              </a:rPr>
              <a:t>can kill a man in a spiritual, if not a physical way </a:t>
            </a:r>
            <a:r>
              <a:rPr lang="en-GB" dirty="0" smtClean="0">
                <a:latin typeface="Comic Sans MS" panose="030F0702030302020204" pitchFamily="66" charset="0"/>
              </a:rPr>
              <a:t>(‘Slowly </a:t>
            </a:r>
            <a:r>
              <a:rPr lang="en-GB" dirty="0">
                <a:latin typeface="Comic Sans MS" panose="030F0702030302020204" pitchFamily="66" charset="0"/>
              </a:rPr>
              <a:t>our ghosts drag </a:t>
            </a:r>
            <a:r>
              <a:rPr lang="en-GB" dirty="0" smtClean="0">
                <a:latin typeface="Comic Sans MS" panose="030F0702030302020204" pitchFamily="66" charset="0"/>
              </a:rPr>
              <a:t>home’)</a:t>
            </a:r>
          </a:p>
          <a:p>
            <a:pPr marL="514350" indent="-514350">
              <a:buFont typeface="+mj-lt"/>
              <a:buAutoNum type="arabicPeriod"/>
            </a:pPr>
            <a:r>
              <a:rPr lang="en-GB" dirty="0" smtClean="0">
                <a:latin typeface="Comic Sans MS" panose="030F0702030302020204" pitchFamily="66" charset="0"/>
              </a:rPr>
              <a:t>War </a:t>
            </a:r>
            <a:r>
              <a:rPr lang="en-GB" dirty="0">
                <a:latin typeface="Comic Sans MS" panose="030F0702030302020204" pitchFamily="66" charset="0"/>
              </a:rPr>
              <a:t>can lead to a loss of faith in God/God is responsible for the suffering caused by nature </a:t>
            </a:r>
            <a:r>
              <a:rPr lang="en-GB" dirty="0" smtClean="0">
                <a:latin typeface="Comic Sans MS" panose="030F0702030302020204" pitchFamily="66" charset="0"/>
              </a:rPr>
              <a:t>(‘Tonight</a:t>
            </a:r>
            <a:r>
              <a:rPr lang="en-GB" dirty="0">
                <a:latin typeface="Comic Sans MS" panose="030F0702030302020204" pitchFamily="66" charset="0"/>
              </a:rPr>
              <a:t>, His frost will fasten on this mud and </a:t>
            </a:r>
            <a:r>
              <a:rPr lang="en-GB" dirty="0" smtClean="0">
                <a:latin typeface="Comic Sans MS" panose="030F0702030302020204" pitchFamily="66" charset="0"/>
              </a:rPr>
              <a:t>us’).</a:t>
            </a: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274927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819168"/>
            <a:ext cx="6192688" cy="1477328"/>
          </a:xfrm>
          <a:prstGeom prst="rect">
            <a:avLst/>
          </a:prstGeom>
        </p:spPr>
        <p:txBody>
          <a:bodyPr wrap="square">
            <a:spAutoFit/>
          </a:bodyPr>
          <a:lstStyle/>
          <a:p>
            <a:r>
              <a:rPr lang="en-GB" dirty="0">
                <a:solidFill>
                  <a:srgbClr val="FF0000"/>
                </a:solidFill>
              </a:rPr>
              <a:t>Our</a:t>
            </a:r>
            <a:r>
              <a:rPr lang="en-GB" dirty="0"/>
              <a:t> brains ache, in the </a:t>
            </a:r>
            <a:r>
              <a:rPr lang="en-GB" dirty="0">
                <a:solidFill>
                  <a:srgbClr val="7030A0"/>
                </a:solidFill>
              </a:rPr>
              <a:t>mer</a:t>
            </a:r>
            <a:r>
              <a:rPr lang="en-GB" b="1" dirty="0">
                <a:solidFill>
                  <a:srgbClr val="00B050"/>
                </a:solidFill>
                <a:effectLst>
                  <a:outerShdw blurRad="38100" dist="38100" dir="2700000" algn="tl">
                    <a:srgbClr val="000000">
                      <a:alpha val="43137"/>
                    </a:srgbClr>
                  </a:outerShdw>
                </a:effectLst>
              </a:rPr>
              <a:t>c</a:t>
            </a:r>
            <a:r>
              <a:rPr lang="en-GB" dirty="0">
                <a:solidFill>
                  <a:srgbClr val="7030A0"/>
                </a:solidFill>
              </a:rPr>
              <a:t>ile</a:t>
            </a:r>
            <a:r>
              <a:rPr lang="en-GB" b="1" dirty="0">
                <a:solidFill>
                  <a:srgbClr val="00B050"/>
                </a:solidFill>
                <a:effectLst>
                  <a:outerShdw blurRad="38100" dist="38100" dir="2700000" algn="tl">
                    <a:srgbClr val="000000">
                      <a:alpha val="43137"/>
                    </a:srgbClr>
                  </a:outerShdw>
                </a:effectLst>
              </a:rPr>
              <a:t>ss</a:t>
            </a:r>
            <a:r>
              <a:rPr lang="en-GB" dirty="0">
                <a:solidFill>
                  <a:srgbClr val="7030A0"/>
                </a:solidFill>
              </a:rPr>
              <a:t> i</a:t>
            </a:r>
            <a:r>
              <a:rPr lang="en-GB" b="1" dirty="0">
                <a:solidFill>
                  <a:srgbClr val="00B050"/>
                </a:solidFill>
                <a:effectLst>
                  <a:outerShdw blurRad="38100" dist="38100" dir="2700000" algn="tl">
                    <a:srgbClr val="000000">
                      <a:alpha val="43137"/>
                    </a:srgbClr>
                  </a:outerShdw>
                </a:effectLst>
              </a:rPr>
              <a:t>c</a:t>
            </a:r>
            <a:r>
              <a:rPr lang="en-GB" dirty="0">
                <a:solidFill>
                  <a:srgbClr val="7030A0"/>
                </a:solidFill>
              </a:rPr>
              <a:t>e</a:t>
            </a:r>
            <a:r>
              <a:rPr lang="en-GB" b="1" dirty="0">
                <a:solidFill>
                  <a:srgbClr val="00B0F0"/>
                </a:solidFill>
                <a:effectLst>
                  <a:outerShdw blurRad="38100" dist="38100" dir="2700000" algn="tl">
                    <a:srgbClr val="000000">
                      <a:alpha val="43137"/>
                    </a:srgbClr>
                  </a:outerShdw>
                </a:effectLst>
              </a:rPr>
              <a:t>d</a:t>
            </a:r>
            <a:r>
              <a:rPr lang="en-GB" dirty="0">
                <a:solidFill>
                  <a:srgbClr val="7030A0"/>
                </a:solidFill>
              </a:rPr>
              <a:t> ea</a:t>
            </a:r>
            <a:r>
              <a:rPr lang="en-GB" b="1" dirty="0">
                <a:solidFill>
                  <a:srgbClr val="00B050"/>
                </a:solidFill>
                <a:effectLst>
                  <a:outerShdw blurRad="38100" dist="38100" dir="2700000" algn="tl">
                    <a:srgbClr val="000000">
                      <a:alpha val="43137"/>
                    </a:srgbClr>
                  </a:outerShdw>
                </a:effectLst>
              </a:rPr>
              <a:t>s</a:t>
            </a:r>
            <a:r>
              <a:rPr lang="en-GB" b="1" dirty="0">
                <a:solidFill>
                  <a:srgbClr val="00B0F0"/>
                </a:solidFill>
                <a:effectLst>
                  <a:outerShdw blurRad="38100" dist="38100" dir="2700000" algn="tl">
                    <a:srgbClr val="000000">
                      <a:alpha val="43137"/>
                    </a:srgbClr>
                  </a:outerShdw>
                </a:effectLst>
              </a:rPr>
              <a:t>t</a:t>
            </a:r>
            <a:r>
              <a:rPr lang="en-GB" dirty="0">
                <a:solidFill>
                  <a:srgbClr val="7030A0"/>
                </a:solidFill>
              </a:rPr>
              <a:t> win</a:t>
            </a:r>
            <a:r>
              <a:rPr lang="en-GB" b="1" dirty="0">
                <a:solidFill>
                  <a:srgbClr val="00B0F0"/>
                </a:solidFill>
                <a:effectLst>
                  <a:outerShdw blurRad="38100" dist="38100" dir="2700000" algn="tl">
                    <a:srgbClr val="000000">
                      <a:alpha val="43137"/>
                    </a:srgbClr>
                  </a:outerShdw>
                </a:effectLst>
              </a:rPr>
              <a:t>d</a:t>
            </a:r>
            <a:r>
              <a:rPr lang="en-GB" b="1" dirty="0">
                <a:solidFill>
                  <a:srgbClr val="00B050"/>
                </a:solidFill>
              </a:rPr>
              <a:t>s</a:t>
            </a:r>
            <a:r>
              <a:rPr lang="en-GB" dirty="0">
                <a:solidFill>
                  <a:srgbClr val="7030A0"/>
                </a:solidFill>
              </a:rPr>
              <a:t> tha</a:t>
            </a:r>
            <a:r>
              <a:rPr lang="en-GB" b="1" dirty="0">
                <a:solidFill>
                  <a:srgbClr val="00B0F0"/>
                </a:solidFill>
                <a:effectLst>
                  <a:outerShdw blurRad="38100" dist="38100" dir="2700000" algn="tl">
                    <a:srgbClr val="000000">
                      <a:alpha val="43137"/>
                    </a:srgbClr>
                  </a:outerShdw>
                </a:effectLst>
              </a:rPr>
              <a:t>t</a:t>
            </a:r>
            <a:r>
              <a:rPr lang="en-GB" dirty="0">
                <a:solidFill>
                  <a:srgbClr val="7030A0"/>
                </a:solidFill>
              </a:rPr>
              <a:t> knife u</a:t>
            </a:r>
            <a:r>
              <a:rPr lang="en-GB" b="1" dirty="0">
                <a:solidFill>
                  <a:srgbClr val="00B050"/>
                </a:solidFill>
                <a:effectLst>
                  <a:outerShdw blurRad="38100" dist="38100" dir="2700000" algn="tl">
                    <a:srgbClr val="000000">
                      <a:alpha val="43137"/>
                    </a:srgbClr>
                  </a:outerShdw>
                </a:effectLst>
              </a:rPr>
              <a:t>s</a:t>
            </a:r>
            <a:r>
              <a:rPr lang="en-GB" dirty="0"/>
              <a:t>...</a:t>
            </a:r>
            <a:br>
              <a:rPr lang="en-GB" dirty="0"/>
            </a:br>
            <a:r>
              <a:rPr lang="en-GB" dirty="0"/>
              <a:t>Wearied </a:t>
            </a:r>
            <a:r>
              <a:rPr lang="en-GB" dirty="0">
                <a:solidFill>
                  <a:srgbClr val="FF0000"/>
                </a:solidFill>
              </a:rPr>
              <a:t>we</a:t>
            </a:r>
            <a:r>
              <a:rPr lang="en-GB" dirty="0"/>
              <a:t> keep awake because the night is silent...</a:t>
            </a:r>
            <a:br>
              <a:rPr lang="en-GB" dirty="0"/>
            </a:br>
            <a:r>
              <a:rPr lang="en-GB" dirty="0"/>
              <a:t>Low drooping flares confuse </a:t>
            </a:r>
            <a:r>
              <a:rPr lang="en-GB" dirty="0">
                <a:solidFill>
                  <a:srgbClr val="FF0000"/>
                </a:solidFill>
              </a:rPr>
              <a:t>our</a:t>
            </a:r>
            <a:r>
              <a:rPr lang="en-GB" dirty="0"/>
              <a:t> memory of the salient...</a:t>
            </a:r>
            <a:br>
              <a:rPr lang="en-GB" dirty="0"/>
            </a:br>
            <a:r>
              <a:rPr lang="en-GB" dirty="0"/>
              <a:t>Worried by silence, sentries whisper, curious, nervous,</a:t>
            </a:r>
            <a:br>
              <a:rPr lang="en-GB" dirty="0"/>
            </a:br>
            <a:r>
              <a:rPr lang="en-GB" dirty="0"/>
              <a:t>             </a:t>
            </a:r>
            <a:r>
              <a:rPr lang="en-GB" dirty="0">
                <a:solidFill>
                  <a:schemeClr val="accent6">
                    <a:lumMod val="50000"/>
                  </a:schemeClr>
                </a:solidFill>
                <a:effectLst>
                  <a:outerShdw blurRad="38100" dist="38100" dir="2700000" algn="tl">
                    <a:srgbClr val="000000">
                      <a:alpha val="43137"/>
                    </a:srgbClr>
                  </a:outerShdw>
                </a:effectLst>
              </a:rPr>
              <a:t>But nothing happens.</a:t>
            </a:r>
          </a:p>
        </p:txBody>
      </p:sp>
      <p:cxnSp>
        <p:nvCxnSpPr>
          <p:cNvPr id="4" name="Straight Arrow Connector 3"/>
          <p:cNvCxnSpPr/>
          <p:nvPr/>
        </p:nvCxnSpPr>
        <p:spPr>
          <a:xfrm>
            <a:off x="1111749" y="1412776"/>
            <a:ext cx="144016" cy="151216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5556" y="255561"/>
            <a:ext cx="2232248" cy="1200329"/>
          </a:xfrm>
          <a:prstGeom prst="rect">
            <a:avLst/>
          </a:prstGeom>
          <a:noFill/>
        </p:spPr>
        <p:txBody>
          <a:bodyPr wrap="square" rtlCol="0">
            <a:spAutoFit/>
          </a:bodyPr>
          <a:lstStyle/>
          <a:p>
            <a:r>
              <a:rPr lang="en-GB" dirty="0" smtClean="0">
                <a:solidFill>
                  <a:srgbClr val="FF0000"/>
                </a:solidFill>
              </a:rPr>
              <a:t>Pronouns</a:t>
            </a:r>
            <a:r>
              <a:rPr lang="en-GB" dirty="0" smtClean="0"/>
              <a:t> makes it personal – esp. as he’s an officer -&gt; he’s with his men</a:t>
            </a:r>
            <a:endParaRPr lang="en-GB" dirty="0"/>
          </a:p>
        </p:txBody>
      </p:sp>
      <p:sp>
        <p:nvSpPr>
          <p:cNvPr id="6" name="Rectangle 5"/>
          <p:cNvSpPr/>
          <p:nvPr/>
        </p:nvSpPr>
        <p:spPr>
          <a:xfrm>
            <a:off x="4211960" y="673969"/>
            <a:ext cx="4572000" cy="1754326"/>
          </a:xfrm>
          <a:prstGeom prst="rect">
            <a:avLst/>
          </a:prstGeom>
        </p:spPr>
        <p:txBody>
          <a:bodyPr>
            <a:spAutoFit/>
          </a:bodyPr>
          <a:lstStyle/>
          <a:p>
            <a:r>
              <a:rPr lang="en-GB" b="1" dirty="0" smtClean="0">
                <a:solidFill>
                  <a:srgbClr val="7030A0"/>
                </a:solidFill>
                <a:effectLst>
                  <a:outerShdw blurRad="38100" dist="38100" dir="2700000" algn="tl">
                    <a:srgbClr val="000000">
                      <a:alpha val="43137"/>
                    </a:srgbClr>
                  </a:outerShdw>
                </a:effectLst>
              </a:rPr>
              <a:t>Personification:</a:t>
            </a:r>
            <a:r>
              <a:rPr lang="en-GB" dirty="0" smtClean="0">
                <a:solidFill>
                  <a:srgbClr val="7030A0"/>
                </a:solidFill>
              </a:rPr>
              <a:t> </a:t>
            </a:r>
            <a:r>
              <a:rPr lang="en-GB" dirty="0" smtClean="0"/>
              <a:t>suggests </a:t>
            </a:r>
            <a:r>
              <a:rPr lang="en-GB" dirty="0"/>
              <a:t>that the wind is vindictive and without compassion, whilst </a:t>
            </a:r>
            <a:r>
              <a:rPr lang="en-GB" dirty="0" smtClean="0"/>
              <a:t>'knife</a:t>
            </a:r>
            <a:r>
              <a:rPr lang="en-GB" dirty="0"/>
              <a:t>' is a violent </a:t>
            </a:r>
            <a:r>
              <a:rPr lang="en-GB" dirty="0" smtClean="0"/>
              <a:t>verb, </a:t>
            </a:r>
            <a:r>
              <a:rPr lang="en-GB" dirty="0"/>
              <a:t>implying that it is an attacker inflicting pain. </a:t>
            </a:r>
            <a:r>
              <a:rPr lang="en-GB" u="sng" dirty="0"/>
              <a:t>From the outset, the 'personality' of the weather is established as an enemy.</a:t>
            </a:r>
          </a:p>
        </p:txBody>
      </p:sp>
      <p:sp>
        <p:nvSpPr>
          <p:cNvPr id="3" name="Oval 2"/>
          <p:cNvSpPr/>
          <p:nvPr/>
        </p:nvSpPr>
        <p:spPr>
          <a:xfrm>
            <a:off x="3275856" y="2819168"/>
            <a:ext cx="3960440" cy="393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7200853" y="3077344"/>
            <a:ext cx="323475" cy="75608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2160" y="3933056"/>
            <a:ext cx="3024336" cy="1754326"/>
          </a:xfrm>
          <a:prstGeom prst="rect">
            <a:avLst/>
          </a:prstGeom>
          <a:noFill/>
        </p:spPr>
        <p:txBody>
          <a:bodyPr wrap="square" rtlCol="0">
            <a:spAutoFit/>
          </a:bodyPr>
          <a:lstStyle/>
          <a:p>
            <a:r>
              <a:rPr lang="en-GB" dirty="0"/>
              <a:t>The </a:t>
            </a:r>
            <a:r>
              <a:rPr lang="en-GB" b="1" dirty="0">
                <a:solidFill>
                  <a:srgbClr val="00B050"/>
                </a:solidFill>
                <a:effectLst>
                  <a:outerShdw blurRad="38100" dist="38100" dir="2700000" algn="tl">
                    <a:srgbClr val="000000">
                      <a:alpha val="43137"/>
                    </a:srgbClr>
                  </a:outerShdw>
                </a:effectLst>
              </a:rPr>
              <a:t>sibilant</a:t>
            </a:r>
            <a:r>
              <a:rPr lang="en-GB" dirty="0"/>
              <a:t> </a:t>
            </a:r>
            <a:r>
              <a:rPr lang="en-GB" dirty="0" smtClean="0"/>
              <a:t>hissing ‘s’s </a:t>
            </a:r>
            <a:r>
              <a:rPr lang="en-GB" dirty="0"/>
              <a:t>combined with </a:t>
            </a:r>
            <a:r>
              <a:rPr lang="en-GB" b="1" dirty="0">
                <a:solidFill>
                  <a:srgbClr val="00B0F0"/>
                </a:solidFill>
                <a:effectLst>
                  <a:outerShdw blurRad="38100" dist="38100" dir="2700000" algn="tl">
                    <a:srgbClr val="000000">
                      <a:alpha val="43137"/>
                    </a:srgbClr>
                  </a:outerShdw>
                </a:effectLst>
              </a:rPr>
              <a:t>hard consonants</a:t>
            </a:r>
            <a:r>
              <a:rPr lang="en-GB" dirty="0"/>
              <a:t> ‘d’ and ‘t’ create a cutting, bitter edge to the elements which ‘knife’ the men</a:t>
            </a:r>
          </a:p>
        </p:txBody>
      </p:sp>
    </p:spTree>
    <p:custDataLst>
      <p:tags r:id="rId1"/>
    </p:custDataLst>
    <p:extLst>
      <p:ext uri="{BB962C8B-B14F-4D97-AF65-F5344CB8AC3E}">
        <p14:creationId xmlns:p14="http://schemas.microsoft.com/office/powerpoint/2010/main" val="3336311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274838"/>
            <a:ext cx="6480720" cy="1477328"/>
          </a:xfrm>
          <a:prstGeom prst="rect">
            <a:avLst/>
          </a:prstGeom>
        </p:spPr>
        <p:txBody>
          <a:bodyPr wrap="square">
            <a:spAutoFit/>
          </a:bodyPr>
          <a:lstStyle/>
          <a:p>
            <a:r>
              <a:rPr lang="en-GB" dirty="0">
                <a:latin typeface="Comic Sans MS" panose="030F0702030302020204" pitchFamily="66" charset="0"/>
              </a:rPr>
              <a:t>Watching, </a:t>
            </a:r>
            <a:r>
              <a:rPr lang="en-GB" dirty="0">
                <a:solidFill>
                  <a:srgbClr val="7030A0"/>
                </a:solidFill>
                <a:latin typeface="Comic Sans MS" panose="030F0702030302020204" pitchFamily="66" charset="0"/>
              </a:rPr>
              <a:t>we hear the </a:t>
            </a:r>
            <a:r>
              <a:rPr lang="en-GB" u="sng" dirty="0">
                <a:solidFill>
                  <a:srgbClr val="7030A0"/>
                </a:solidFill>
                <a:effectLst>
                  <a:outerShdw blurRad="38100" dist="38100" dir="2700000" algn="tl">
                    <a:srgbClr val="000000">
                      <a:alpha val="43137"/>
                    </a:srgbClr>
                  </a:outerShdw>
                </a:effectLst>
                <a:latin typeface="Comic Sans MS" panose="030F0702030302020204" pitchFamily="66" charset="0"/>
              </a:rPr>
              <a:t>mad gusts</a:t>
            </a:r>
            <a:r>
              <a:rPr lang="en-GB" dirty="0">
                <a:solidFill>
                  <a:srgbClr val="7030A0"/>
                </a:solidFill>
                <a:latin typeface="Comic Sans MS" panose="030F0702030302020204" pitchFamily="66" charset="0"/>
              </a:rPr>
              <a:t> tugging on the wire.</a:t>
            </a:r>
            <a:r>
              <a:rPr lang="en-GB" dirty="0">
                <a:latin typeface="Comic Sans MS" panose="030F0702030302020204" pitchFamily="66" charset="0"/>
              </a:rPr>
              <a:t/>
            </a:r>
            <a:br>
              <a:rPr lang="en-GB" dirty="0">
                <a:latin typeface="Comic Sans MS" panose="030F0702030302020204" pitchFamily="66" charset="0"/>
              </a:rPr>
            </a:br>
            <a:r>
              <a:rPr lang="en-GB" u="sng" dirty="0">
                <a:solidFill>
                  <a:schemeClr val="accent5"/>
                </a:solidFill>
                <a:effectLst>
                  <a:outerShdw blurRad="38100" dist="38100" dir="2700000" algn="tl">
                    <a:srgbClr val="000000">
                      <a:alpha val="43137"/>
                    </a:srgbClr>
                  </a:outerShdw>
                </a:effectLst>
                <a:latin typeface="Comic Sans MS" panose="030F0702030302020204" pitchFamily="66" charset="0"/>
              </a:rPr>
              <a:t>Like twitching agonies of men among its brambles</a:t>
            </a:r>
            <a:r>
              <a:rPr lang="en-GB" dirty="0">
                <a:latin typeface="Comic Sans MS" panose="030F0702030302020204" pitchFamily="66" charset="0"/>
              </a:rPr>
              <a:t>.</a:t>
            </a:r>
            <a:br>
              <a:rPr lang="en-GB" dirty="0">
                <a:latin typeface="Comic Sans MS" panose="030F0702030302020204" pitchFamily="66" charset="0"/>
              </a:rPr>
            </a:br>
            <a:r>
              <a:rPr lang="en-GB" dirty="0">
                <a:latin typeface="Comic Sans MS" panose="030F0702030302020204" pitchFamily="66" charset="0"/>
              </a:rPr>
              <a:t>Northward incessantly, the flickering gunnery rumbles,</a:t>
            </a:r>
            <a:br>
              <a:rPr lang="en-GB" dirty="0">
                <a:latin typeface="Comic Sans MS" panose="030F0702030302020204" pitchFamily="66" charset="0"/>
              </a:rPr>
            </a:br>
            <a:r>
              <a:rPr lang="en-GB" dirty="0">
                <a:latin typeface="Comic Sans MS" panose="030F0702030302020204" pitchFamily="66" charset="0"/>
              </a:rPr>
              <a:t>Far off, like a dull rumour of some other war.</a:t>
            </a:r>
            <a:br>
              <a:rPr lang="en-GB" dirty="0">
                <a:latin typeface="Comic Sans MS" panose="030F0702030302020204" pitchFamily="66" charset="0"/>
              </a:rPr>
            </a:br>
            <a:r>
              <a:rPr lang="en-GB" dirty="0">
                <a:latin typeface="Comic Sans MS" panose="030F0702030302020204" pitchFamily="66" charset="0"/>
              </a:rPr>
              <a:t>             </a:t>
            </a:r>
            <a:r>
              <a:rPr lang="en-GB" b="1" dirty="0">
                <a:solidFill>
                  <a:srgbClr val="FFC000"/>
                </a:solidFill>
                <a:effectLst>
                  <a:outerShdw blurRad="38100" dist="38100" dir="2700000" algn="tl">
                    <a:srgbClr val="000000">
                      <a:alpha val="43137"/>
                    </a:srgbClr>
                  </a:outerShdw>
                </a:effectLst>
                <a:latin typeface="Comic Sans MS" panose="030F0702030302020204" pitchFamily="66" charset="0"/>
              </a:rPr>
              <a:t>What are we doing here?</a:t>
            </a:r>
          </a:p>
        </p:txBody>
      </p:sp>
      <p:sp>
        <p:nvSpPr>
          <p:cNvPr id="3" name="Rectangle 2"/>
          <p:cNvSpPr/>
          <p:nvPr/>
        </p:nvSpPr>
        <p:spPr>
          <a:xfrm>
            <a:off x="3059832" y="692696"/>
            <a:ext cx="6151428" cy="369332"/>
          </a:xfrm>
          <a:prstGeom prst="rect">
            <a:avLst/>
          </a:prstGeom>
        </p:spPr>
        <p:txBody>
          <a:bodyPr wrap="none">
            <a:spAutoFit/>
          </a:bodyPr>
          <a:lstStyle/>
          <a:p>
            <a:r>
              <a:rPr lang="en-GB" dirty="0" smtClean="0"/>
              <a:t>More</a:t>
            </a:r>
            <a:r>
              <a:rPr lang="en-GB" dirty="0" smtClean="0">
                <a:solidFill>
                  <a:srgbClr val="7030A0"/>
                </a:solidFill>
              </a:rPr>
              <a:t> </a:t>
            </a:r>
            <a:r>
              <a:rPr lang="en-GB" b="1" dirty="0" smtClean="0">
                <a:solidFill>
                  <a:srgbClr val="7030A0"/>
                </a:solidFill>
                <a:effectLst>
                  <a:outerShdw blurRad="38100" dist="38100" dir="2700000" algn="tl">
                    <a:srgbClr val="000000">
                      <a:alpha val="43137"/>
                    </a:srgbClr>
                  </a:outerShdw>
                </a:effectLst>
              </a:rPr>
              <a:t>Personification</a:t>
            </a:r>
            <a:r>
              <a:rPr lang="en-GB" b="1" dirty="0">
                <a:effectLst>
                  <a:outerShdw blurRad="38100" dist="38100" dir="2700000" algn="tl">
                    <a:srgbClr val="000000">
                      <a:alpha val="43137"/>
                    </a:srgbClr>
                  </a:outerShdw>
                </a:effectLst>
              </a:rPr>
              <a:t>: </a:t>
            </a:r>
            <a:r>
              <a:rPr lang="en-GB" dirty="0"/>
              <a:t>suggests that the wind </a:t>
            </a:r>
            <a:r>
              <a:rPr lang="en-GB" dirty="0" smtClean="0"/>
              <a:t>is mad with anger </a:t>
            </a:r>
            <a:endParaRPr lang="en-GB" dirty="0"/>
          </a:p>
        </p:txBody>
      </p:sp>
      <p:cxnSp>
        <p:nvCxnSpPr>
          <p:cNvPr id="4" name="Straight Arrow Connector 3"/>
          <p:cNvCxnSpPr/>
          <p:nvPr/>
        </p:nvCxnSpPr>
        <p:spPr>
          <a:xfrm>
            <a:off x="4067944" y="1048460"/>
            <a:ext cx="504056" cy="122637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824028" y="3752166"/>
            <a:ext cx="0" cy="104498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67944" y="4797152"/>
            <a:ext cx="1944216" cy="1477328"/>
          </a:xfrm>
          <a:prstGeom prst="rect">
            <a:avLst/>
          </a:prstGeom>
          <a:noFill/>
        </p:spPr>
        <p:txBody>
          <a:bodyPr wrap="square" rtlCol="0">
            <a:spAutoFit/>
          </a:bodyPr>
          <a:lstStyle/>
          <a:p>
            <a:r>
              <a:rPr lang="en-GB" b="1" dirty="0" smtClean="0">
                <a:solidFill>
                  <a:srgbClr val="FFC000"/>
                </a:solidFill>
                <a:effectLst>
                  <a:outerShdw blurRad="38100" dist="38100" dir="2700000" algn="tl">
                    <a:srgbClr val="000000">
                      <a:alpha val="43137"/>
                    </a:srgbClr>
                  </a:outerShdw>
                </a:effectLst>
              </a:rPr>
              <a:t>This question is directed at the reader; it’s answered in stanza 5… </a:t>
            </a:r>
            <a:endParaRPr lang="en-GB" b="1" dirty="0">
              <a:solidFill>
                <a:srgbClr val="FFC000"/>
              </a:solidFill>
              <a:effectLst>
                <a:outerShdw blurRad="38100" dist="38100" dir="2700000" algn="tl">
                  <a:srgbClr val="000000">
                    <a:alpha val="43137"/>
                  </a:srgbClr>
                </a:outerShdw>
              </a:effectLst>
            </a:endParaRPr>
          </a:p>
        </p:txBody>
      </p:sp>
      <p:cxnSp>
        <p:nvCxnSpPr>
          <p:cNvPr id="9" name="Straight Arrow Connector 8"/>
          <p:cNvCxnSpPr/>
          <p:nvPr/>
        </p:nvCxnSpPr>
        <p:spPr>
          <a:xfrm flipH="1">
            <a:off x="1331640" y="2780058"/>
            <a:ext cx="576064" cy="7287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536" y="1712041"/>
            <a:ext cx="936104" cy="3139321"/>
          </a:xfrm>
          <a:prstGeom prst="rect">
            <a:avLst/>
          </a:prstGeom>
          <a:noFill/>
        </p:spPr>
        <p:txBody>
          <a:bodyPr wrap="square" rtlCol="0">
            <a:spAutoFit/>
          </a:bodyPr>
          <a:lstStyle/>
          <a:p>
            <a:r>
              <a:rPr lang="en-GB" b="1" u="sng" dirty="0" smtClean="0">
                <a:solidFill>
                  <a:schemeClr val="accent5"/>
                </a:solidFill>
                <a:effectLst>
                  <a:outerShdw blurRad="38100" dist="38100" dir="2700000" algn="tl">
                    <a:srgbClr val="000000">
                      <a:alpha val="43137"/>
                    </a:srgbClr>
                  </a:outerShdw>
                </a:effectLst>
              </a:rPr>
              <a:t>Simile</a:t>
            </a:r>
            <a:r>
              <a:rPr lang="en-GB" dirty="0" smtClean="0"/>
              <a:t>: Horrific image: wind is causing barbed wire to twitch like a dying man </a:t>
            </a:r>
            <a:endParaRPr lang="en-GB" dirty="0"/>
          </a:p>
        </p:txBody>
      </p:sp>
    </p:spTree>
    <p:custDataLst>
      <p:tags r:id="rId1"/>
    </p:custDataLst>
    <p:extLst>
      <p:ext uri="{BB962C8B-B14F-4D97-AF65-F5344CB8AC3E}">
        <p14:creationId xmlns:p14="http://schemas.microsoft.com/office/powerpoint/2010/main" val="324027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136339"/>
            <a:ext cx="6624736" cy="1477328"/>
          </a:xfrm>
          <a:prstGeom prst="rect">
            <a:avLst/>
          </a:prstGeom>
        </p:spPr>
        <p:txBody>
          <a:bodyPr wrap="square">
            <a:spAutoFit/>
          </a:bodyPr>
          <a:lstStyle/>
          <a:p>
            <a:r>
              <a:rPr lang="en-GB" dirty="0">
                <a:latin typeface="Comic Sans MS" pitchFamily="66" charset="0"/>
              </a:rPr>
              <a:t>The </a:t>
            </a:r>
            <a:r>
              <a:rPr lang="en-GB" dirty="0">
                <a:solidFill>
                  <a:srgbClr val="7030A0"/>
                </a:solidFill>
                <a:latin typeface="Comic Sans MS" pitchFamily="66" charset="0"/>
              </a:rPr>
              <a:t>poignant misery of dawn begins to gr</a:t>
            </a:r>
            <a:r>
              <a:rPr lang="en-GB" b="1"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dirty="0">
                <a:solidFill>
                  <a:srgbClr val="7030A0"/>
                </a:solidFill>
                <a:latin typeface="Comic Sans MS" pitchFamily="66" charset="0"/>
              </a:rPr>
              <a:t>w</a:t>
            </a:r>
            <a:r>
              <a:rPr lang="en-GB" dirty="0">
                <a:latin typeface="Comic Sans MS" pitchFamily="66" charset="0"/>
              </a:rPr>
              <a:t>...</a:t>
            </a:r>
            <a:br>
              <a:rPr lang="en-GB" dirty="0">
                <a:latin typeface="Comic Sans MS" pitchFamily="66" charset="0"/>
              </a:rPr>
            </a:br>
            <a:r>
              <a:rPr lang="en-GB" dirty="0">
                <a:latin typeface="Comic Sans MS" pitchFamily="66" charset="0"/>
              </a:rPr>
              <a:t>We </a:t>
            </a:r>
            <a:r>
              <a:rPr lang="en-GB" b="1"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dirty="0">
                <a:latin typeface="Comic Sans MS" pitchFamily="66" charset="0"/>
              </a:rPr>
              <a:t>nly kn</a:t>
            </a:r>
            <a:r>
              <a:rPr lang="en-GB" b="1"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dirty="0">
                <a:latin typeface="Comic Sans MS" pitchFamily="66" charset="0"/>
              </a:rPr>
              <a:t>w war la</a:t>
            </a:r>
            <a:r>
              <a:rPr lang="en-GB" b="1" dirty="0">
                <a:solidFill>
                  <a:srgbClr val="00B050"/>
                </a:solidFill>
                <a:effectLst>
                  <a:outerShdw blurRad="38100" dist="38100" dir="2700000" algn="tl">
                    <a:srgbClr val="000000">
                      <a:alpha val="43137"/>
                    </a:srgbClr>
                  </a:outerShdw>
                </a:effectLst>
                <a:latin typeface="Comic Sans MS" pitchFamily="66" charset="0"/>
              </a:rPr>
              <a:t>sts</a:t>
            </a:r>
            <a:r>
              <a:rPr lang="en-GB" dirty="0">
                <a:latin typeface="Comic Sans MS" pitchFamily="66" charset="0"/>
              </a:rPr>
              <a:t>, rain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b="1"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dirty="0">
                <a:latin typeface="Comic Sans MS" pitchFamily="66" charset="0"/>
              </a:rPr>
              <a:t>a</a:t>
            </a:r>
            <a:r>
              <a:rPr lang="en-GB" b="1" dirty="0">
                <a:solidFill>
                  <a:srgbClr val="00B0F0"/>
                </a:solidFill>
                <a:effectLst>
                  <a:outerShdw blurRad="38100" dist="38100" dir="2700000" algn="tl">
                    <a:srgbClr val="000000">
                      <a:alpha val="43137"/>
                    </a:srgbClr>
                  </a:outerShdw>
                </a:effectLst>
                <a:latin typeface="Comic Sans MS" pitchFamily="66" charset="0"/>
              </a:rPr>
              <a:t>k</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 and clou</a:t>
            </a:r>
            <a:r>
              <a:rPr lang="en-GB" b="1" dirty="0">
                <a:solidFill>
                  <a:srgbClr val="00B0F0"/>
                </a:solidFill>
                <a:effectLst>
                  <a:outerShdw blurRad="38100" dist="38100" dir="2700000" algn="tl">
                    <a:srgbClr val="000000">
                      <a:alpha val="43137"/>
                    </a:srgbClr>
                  </a:outerShdw>
                </a:effectLst>
                <a:latin typeface="Comic Sans MS" pitchFamily="66" charset="0"/>
              </a:rPr>
              <a:t>d</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a</a:t>
            </a:r>
            <a:r>
              <a:rPr lang="en-GB" b="1" dirty="0">
                <a:solidFill>
                  <a:srgbClr val="00B0F0"/>
                </a:solidFill>
                <a:effectLst>
                  <a:outerShdw blurRad="38100" dist="38100" dir="2700000" algn="tl">
                    <a:srgbClr val="000000">
                      <a:alpha val="43137"/>
                    </a:srgbClr>
                  </a:outerShdw>
                </a:effectLst>
                <a:latin typeface="Comic Sans MS" pitchFamily="66" charset="0"/>
              </a:rPr>
              <a:t>g</a:t>
            </a:r>
            <a:r>
              <a:rPr lang="en-GB" dirty="0">
                <a:latin typeface="Comic Sans MS" pitchFamily="66" charset="0"/>
              </a:rPr>
              <a:t>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tormy.</a:t>
            </a:r>
            <a:br>
              <a:rPr lang="en-GB" dirty="0">
                <a:latin typeface="Comic Sans MS" pitchFamily="66" charset="0"/>
              </a:rPr>
            </a:br>
            <a:r>
              <a:rPr lang="en-GB" dirty="0">
                <a:solidFill>
                  <a:srgbClr val="7030A0"/>
                </a:solidFill>
                <a:latin typeface="Comic Sans MS" pitchFamily="66" charset="0"/>
              </a:rPr>
              <a:t>Dawn ma</a:t>
            </a:r>
            <a:r>
              <a:rPr lang="en-GB" b="1" dirty="0">
                <a:solidFill>
                  <a:srgbClr val="00B050"/>
                </a:solidFill>
                <a:effectLst>
                  <a:outerShdw blurRad="38100" dist="38100" dir="2700000" algn="tl">
                    <a:srgbClr val="000000">
                      <a:alpha val="43137"/>
                    </a:srgbClr>
                  </a:outerShdw>
                </a:effectLst>
                <a:latin typeface="Comic Sans MS" pitchFamily="66" charset="0"/>
              </a:rPr>
              <a:t>ss</a:t>
            </a:r>
            <a:r>
              <a:rPr lang="en-GB" dirty="0">
                <a:solidFill>
                  <a:srgbClr val="7030A0"/>
                </a:solidFill>
                <a:latin typeface="Comic Sans MS" pitchFamily="66" charset="0"/>
              </a:rPr>
              <a:t>ing in the ea</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solidFill>
                  <a:srgbClr val="7030A0"/>
                </a:solidFill>
                <a:latin typeface="Comic Sans MS" pitchFamily="66" charset="0"/>
              </a:rPr>
              <a:t>t her melancholy army</a:t>
            </a:r>
            <a:br>
              <a:rPr lang="en-GB" dirty="0">
                <a:solidFill>
                  <a:srgbClr val="7030A0"/>
                </a:solidFill>
                <a:latin typeface="Comic Sans MS" pitchFamily="66" charset="0"/>
              </a:rPr>
            </a:br>
            <a:r>
              <a:rPr lang="en-GB" dirty="0">
                <a:solidFill>
                  <a:srgbClr val="7030A0"/>
                </a:solidFill>
                <a:latin typeface="Comic Sans MS" pitchFamily="66" charset="0"/>
              </a:rPr>
              <a:t>Attac</a:t>
            </a:r>
            <a:r>
              <a:rPr lang="en-GB" b="1" dirty="0">
                <a:solidFill>
                  <a:srgbClr val="00B0F0"/>
                </a:solidFill>
                <a:effectLst>
                  <a:outerShdw blurRad="38100" dist="38100" dir="2700000" algn="tl">
                    <a:srgbClr val="000000">
                      <a:alpha val="43137"/>
                    </a:srgbClr>
                  </a:outerShdw>
                </a:effectLst>
                <a:latin typeface="Comic Sans MS" pitchFamily="66" charset="0"/>
              </a:rPr>
              <a:t>k</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solidFill>
                  <a:srgbClr val="7030A0"/>
                </a:solidFill>
                <a:latin typeface="Comic Sans MS" pitchFamily="66" charset="0"/>
              </a:rPr>
              <a:t> once more in ran</a:t>
            </a:r>
            <a:r>
              <a:rPr lang="en-GB" b="1" dirty="0">
                <a:solidFill>
                  <a:srgbClr val="00B0F0"/>
                </a:solidFill>
                <a:effectLst>
                  <a:outerShdw blurRad="38100" dist="38100" dir="2700000" algn="tl">
                    <a:srgbClr val="000000">
                      <a:alpha val="43137"/>
                    </a:srgbClr>
                  </a:outerShdw>
                </a:effectLst>
                <a:latin typeface="Comic Sans MS" pitchFamily="66" charset="0"/>
              </a:rPr>
              <a:t>k</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solidFill>
                  <a:srgbClr val="7030A0"/>
                </a:solidFill>
                <a:latin typeface="Comic Sans MS" pitchFamily="66" charset="0"/>
              </a:rPr>
              <a:t> on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solidFill>
                  <a:srgbClr val="7030A0"/>
                </a:solidFill>
                <a:latin typeface="Comic Sans MS" pitchFamily="66" charset="0"/>
              </a:rPr>
              <a:t>hivering ran</a:t>
            </a:r>
            <a:r>
              <a:rPr lang="en-GB" b="1" dirty="0">
                <a:solidFill>
                  <a:srgbClr val="00B0F0"/>
                </a:solidFill>
                <a:effectLst>
                  <a:outerShdw blurRad="38100" dist="38100" dir="2700000" algn="tl">
                    <a:srgbClr val="000000">
                      <a:alpha val="43137"/>
                    </a:srgbClr>
                  </a:outerShdw>
                </a:effectLst>
                <a:latin typeface="Comic Sans MS" pitchFamily="66" charset="0"/>
              </a:rPr>
              <a:t>k</a:t>
            </a:r>
            <a:r>
              <a:rPr lang="en-GB" dirty="0">
                <a:solidFill>
                  <a:srgbClr val="00B050"/>
                </a:solidFill>
                <a:effectLst>
                  <a:outerShdw blurRad="38100" dist="38100" dir="2700000" algn="tl">
                    <a:srgbClr val="000000">
                      <a:alpha val="43137"/>
                    </a:srgbClr>
                  </a:outerShdw>
                </a:effectLst>
                <a:latin typeface="Comic Sans MS" pitchFamily="66" charset="0"/>
              </a:rPr>
              <a:t>s</a:t>
            </a:r>
            <a:r>
              <a:rPr lang="en-GB" dirty="0">
                <a:solidFill>
                  <a:srgbClr val="7030A0"/>
                </a:solidFill>
                <a:latin typeface="Comic Sans MS" pitchFamily="66" charset="0"/>
              </a:rPr>
              <a:t> of </a:t>
            </a:r>
            <a:r>
              <a:rPr lang="en-GB" dirty="0" err="1">
                <a:solidFill>
                  <a:srgbClr val="7030A0"/>
                </a:solidFill>
                <a:latin typeface="Comic Sans MS" pitchFamily="66" charset="0"/>
              </a:rPr>
              <a:t>gray</a:t>
            </a:r>
            <a:r>
              <a:rPr lang="en-GB" dirty="0">
                <a:solidFill>
                  <a:srgbClr val="7030A0"/>
                </a:solidFill>
                <a:latin typeface="Comic Sans MS" pitchFamily="66" charset="0"/>
              </a:rPr>
              <a:t>,</a:t>
            </a:r>
            <a:r>
              <a:rPr lang="en-GB" dirty="0">
                <a:latin typeface="Comic Sans MS" pitchFamily="66" charset="0"/>
              </a:rPr>
              <a:t/>
            </a:r>
            <a:br>
              <a:rPr lang="en-GB" dirty="0">
                <a:latin typeface="Comic Sans MS" pitchFamily="66" charset="0"/>
              </a:rPr>
            </a:br>
            <a:r>
              <a:rPr lang="en-GB" dirty="0">
                <a:latin typeface="Comic Sans MS" pitchFamily="66" charset="0"/>
              </a:rPr>
              <a:t>             </a:t>
            </a:r>
            <a:r>
              <a:rPr lang="en-GB" dirty="0">
                <a:solidFill>
                  <a:schemeClr val="accent6">
                    <a:lumMod val="50000"/>
                  </a:schemeClr>
                </a:solidFill>
                <a:effectLst>
                  <a:outerShdw blurRad="38100" dist="38100" dir="2700000" algn="tl">
                    <a:srgbClr val="000000">
                      <a:alpha val="43137"/>
                    </a:srgbClr>
                  </a:outerShdw>
                </a:effectLst>
                <a:latin typeface="Comic Sans MS" pitchFamily="66" charset="0"/>
              </a:rPr>
              <a:t>But nothing happens.</a:t>
            </a:r>
            <a:endParaRPr lang="en-GB" dirty="0">
              <a:solidFill>
                <a:schemeClr val="accent6">
                  <a:lumMod val="50000"/>
                </a:schemeClr>
              </a:solidFill>
              <a:effectLst>
                <a:outerShdw blurRad="38100" dist="38100" dir="2700000" algn="tl">
                  <a:srgbClr val="000000">
                    <a:alpha val="43137"/>
                  </a:srgbClr>
                </a:outerShdw>
              </a:effectLst>
            </a:endParaRPr>
          </a:p>
        </p:txBody>
      </p:sp>
      <p:cxnSp>
        <p:nvCxnSpPr>
          <p:cNvPr id="3" name="Straight Arrow Connector 2"/>
          <p:cNvCxnSpPr/>
          <p:nvPr/>
        </p:nvCxnSpPr>
        <p:spPr>
          <a:xfrm flipH="1">
            <a:off x="4860032" y="1130261"/>
            <a:ext cx="504056" cy="100607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2080" y="332656"/>
            <a:ext cx="2160240" cy="1477328"/>
          </a:xfrm>
          <a:prstGeom prst="rect">
            <a:avLst/>
          </a:prstGeom>
          <a:noFill/>
        </p:spPr>
        <p:txBody>
          <a:bodyPr wrap="square" rtlCol="0">
            <a:spAutoFit/>
          </a:bodyPr>
          <a:lstStyle/>
          <a:p>
            <a:r>
              <a:rPr lang="en-GB" dirty="0"/>
              <a:t>More</a:t>
            </a:r>
            <a:r>
              <a:rPr lang="en-GB" dirty="0">
                <a:solidFill>
                  <a:srgbClr val="7030A0"/>
                </a:solidFill>
              </a:rPr>
              <a:t> </a:t>
            </a:r>
            <a:r>
              <a:rPr lang="en-GB" b="1" dirty="0">
                <a:solidFill>
                  <a:srgbClr val="7030A0"/>
                </a:solidFill>
                <a:effectLst>
                  <a:outerShdw blurRad="38100" dist="38100" dir="2700000" algn="tl">
                    <a:srgbClr val="000000">
                      <a:alpha val="43137"/>
                    </a:srgbClr>
                  </a:outerShdw>
                </a:effectLst>
              </a:rPr>
              <a:t>Personification</a:t>
            </a:r>
            <a:r>
              <a:rPr lang="en-GB" dirty="0" smtClean="0"/>
              <a:t>: ‘</a:t>
            </a:r>
            <a:r>
              <a:rPr lang="en-GB" dirty="0"/>
              <a:t>Dawn’ only brings another day of ‘poignant misery</a:t>
            </a:r>
            <a:r>
              <a:rPr lang="en-GB" dirty="0" smtClean="0"/>
              <a:t>’ </a:t>
            </a:r>
            <a:r>
              <a:rPr lang="en-GB" dirty="0" smtClean="0"/>
              <a:t> </a:t>
            </a:r>
            <a:endParaRPr lang="en-GB" dirty="0"/>
          </a:p>
        </p:txBody>
      </p:sp>
      <p:cxnSp>
        <p:nvCxnSpPr>
          <p:cNvPr id="7" name="Straight Arrow Connector 6"/>
          <p:cNvCxnSpPr/>
          <p:nvPr/>
        </p:nvCxnSpPr>
        <p:spPr>
          <a:xfrm flipH="1">
            <a:off x="1403648" y="3284984"/>
            <a:ext cx="504056" cy="100607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2088" y="4463144"/>
            <a:ext cx="4572000" cy="1477328"/>
          </a:xfrm>
          <a:prstGeom prst="rect">
            <a:avLst/>
          </a:prstGeom>
        </p:spPr>
        <p:txBody>
          <a:bodyPr>
            <a:spAutoFit/>
          </a:bodyPr>
          <a:lstStyle/>
          <a:p>
            <a:r>
              <a:rPr lang="en-GB" b="1" dirty="0">
                <a:solidFill>
                  <a:srgbClr val="7030A0"/>
                </a:solidFill>
                <a:effectLst>
                  <a:outerShdw blurRad="38100" dist="38100" dir="2700000" algn="tl">
                    <a:srgbClr val="000000">
                      <a:alpha val="43137"/>
                    </a:srgbClr>
                  </a:outerShdw>
                </a:effectLst>
              </a:rPr>
              <a:t>personified</a:t>
            </a:r>
            <a:r>
              <a:rPr lang="en-GB" dirty="0"/>
              <a:t> as a weary female war </a:t>
            </a:r>
            <a:r>
              <a:rPr lang="en-GB" dirty="0" smtClean="0"/>
              <a:t>commander.  The </a:t>
            </a:r>
            <a:r>
              <a:rPr lang="en-GB" dirty="0"/>
              <a:t>‘army’ of clouds is like German army </a:t>
            </a:r>
            <a:r>
              <a:rPr lang="en-GB" dirty="0" smtClean="0"/>
              <a:t>uniforms: </a:t>
            </a:r>
            <a:r>
              <a:rPr lang="en-GB" dirty="0"/>
              <a:t>‘grey’, ‘stormy’ and lined up in ‘rank upon shivering rank’, ready to attack</a:t>
            </a:r>
            <a:r>
              <a:rPr lang="en-GB" dirty="0" smtClean="0"/>
              <a:t>. </a:t>
            </a:r>
            <a:endParaRPr lang="en-GB" dirty="0"/>
          </a:p>
        </p:txBody>
      </p:sp>
      <p:sp>
        <p:nvSpPr>
          <p:cNvPr id="9" name="Rectangle 8"/>
          <p:cNvSpPr/>
          <p:nvPr/>
        </p:nvSpPr>
        <p:spPr>
          <a:xfrm>
            <a:off x="5940152" y="4292771"/>
            <a:ext cx="2699792" cy="1200329"/>
          </a:xfrm>
          <a:prstGeom prst="rect">
            <a:avLst/>
          </a:prstGeom>
        </p:spPr>
        <p:txBody>
          <a:bodyPr wrap="square">
            <a:spAutoFit/>
          </a:bodyPr>
          <a:lstStyle/>
          <a:p>
            <a:r>
              <a:rPr lang="en-GB" dirty="0"/>
              <a:t>combines </a:t>
            </a:r>
            <a:r>
              <a:rPr lang="en-GB" dirty="0" smtClean="0"/>
              <a:t>with </a:t>
            </a:r>
            <a:r>
              <a:rPr lang="en-GB" b="1" dirty="0">
                <a:solidFill>
                  <a:srgbClr val="00B0F0"/>
                </a:solidFill>
                <a:effectLst>
                  <a:outerShdw blurRad="38100" dist="38100" dir="2700000" algn="tl">
                    <a:srgbClr val="000000">
                      <a:alpha val="43137"/>
                    </a:srgbClr>
                  </a:outerShdw>
                </a:effectLst>
              </a:rPr>
              <a:t>hard consonants</a:t>
            </a:r>
            <a:r>
              <a:rPr lang="en-GB" dirty="0"/>
              <a:t> to create a </a:t>
            </a:r>
            <a:r>
              <a:rPr lang="en-GB" dirty="0" smtClean="0"/>
              <a:t>bleak and dismal atmosphere </a:t>
            </a:r>
            <a:endParaRPr lang="en-GB" dirty="0"/>
          </a:p>
        </p:txBody>
      </p:sp>
      <p:cxnSp>
        <p:nvCxnSpPr>
          <p:cNvPr id="10" name="Straight Arrow Connector 9"/>
          <p:cNvCxnSpPr/>
          <p:nvPr/>
        </p:nvCxnSpPr>
        <p:spPr>
          <a:xfrm>
            <a:off x="6372200" y="3284984"/>
            <a:ext cx="144016" cy="100607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79512" y="363027"/>
            <a:ext cx="4572000" cy="923330"/>
          </a:xfrm>
          <a:prstGeom prst="rect">
            <a:avLst/>
          </a:prstGeom>
        </p:spPr>
        <p:txBody>
          <a:bodyPr>
            <a:spAutoFit/>
          </a:bodyPr>
          <a:lstStyle/>
          <a:p>
            <a:r>
              <a:rPr lang="en-GB" b="1" dirty="0" smtClean="0">
                <a:solidFill>
                  <a:schemeClr val="accent6">
                    <a:lumMod val="75000"/>
                  </a:schemeClr>
                </a:solidFill>
                <a:effectLst>
                  <a:outerShdw blurRad="38100" dist="38100" dir="2700000" algn="tl">
                    <a:srgbClr val="000000">
                      <a:alpha val="43137"/>
                    </a:srgbClr>
                  </a:outerShdw>
                </a:effectLst>
              </a:rPr>
              <a:t>assonance</a:t>
            </a:r>
            <a:r>
              <a:rPr lang="en-GB" dirty="0" smtClean="0"/>
              <a:t> </a:t>
            </a:r>
            <a:r>
              <a:rPr lang="en-GB" dirty="0"/>
              <a:t>to emphasise the mood of the </a:t>
            </a:r>
            <a:r>
              <a:rPr lang="en-GB" dirty="0" smtClean="0"/>
              <a:t>narrative: </a:t>
            </a:r>
            <a:r>
              <a:rPr lang="en-GB" b="1" dirty="0" smtClean="0">
                <a:solidFill>
                  <a:schemeClr val="accent6">
                    <a:lumMod val="75000"/>
                  </a:schemeClr>
                </a:solidFill>
                <a:effectLst>
                  <a:outerShdw blurRad="38100" dist="38100" dir="2700000" algn="tl">
                    <a:srgbClr val="000000">
                      <a:alpha val="43137"/>
                    </a:srgbClr>
                  </a:outerShdw>
                </a:effectLst>
              </a:rPr>
              <a:t>the </a:t>
            </a:r>
            <a:r>
              <a:rPr lang="en-GB" b="1" dirty="0">
                <a:solidFill>
                  <a:schemeClr val="accent6">
                    <a:lumMod val="75000"/>
                  </a:schemeClr>
                </a:solidFill>
                <a:effectLst>
                  <a:outerShdw blurRad="38100" dist="38100" dir="2700000" algn="tl">
                    <a:srgbClr val="000000">
                      <a:alpha val="43137"/>
                    </a:srgbClr>
                  </a:outerShdw>
                </a:effectLst>
              </a:rPr>
              <a:t>long ‘oh’ </a:t>
            </a:r>
            <a:r>
              <a:rPr lang="en-GB" b="1" dirty="0" smtClean="0">
                <a:solidFill>
                  <a:schemeClr val="accent6">
                    <a:lumMod val="75000"/>
                  </a:schemeClr>
                </a:solidFill>
                <a:effectLst>
                  <a:outerShdw blurRad="38100" dist="38100" dir="2700000" algn="tl">
                    <a:srgbClr val="000000">
                      <a:alpha val="43137"/>
                    </a:srgbClr>
                  </a:outerShdw>
                </a:effectLst>
              </a:rPr>
              <a:t>o </a:t>
            </a:r>
            <a:r>
              <a:rPr lang="en-GB" dirty="0"/>
              <a:t>draws out the painful </a:t>
            </a:r>
            <a:r>
              <a:rPr lang="en-GB" dirty="0" smtClean="0"/>
              <a:t>process of awakening </a:t>
            </a:r>
            <a:endParaRPr lang="en-GB" dirty="0"/>
          </a:p>
        </p:txBody>
      </p:sp>
      <p:cxnSp>
        <p:nvCxnSpPr>
          <p:cNvPr id="15" name="Straight Arrow Connector 14"/>
          <p:cNvCxnSpPr/>
          <p:nvPr/>
        </p:nvCxnSpPr>
        <p:spPr>
          <a:xfrm flipH="1">
            <a:off x="2092215" y="1282661"/>
            <a:ext cx="252028" cy="121023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63029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1" y="2136339"/>
            <a:ext cx="7128792" cy="1477328"/>
          </a:xfrm>
          <a:prstGeom prst="rect">
            <a:avLst/>
          </a:prstGeom>
        </p:spPr>
        <p:txBody>
          <a:bodyPr wrap="square">
            <a:spAutoFit/>
          </a:bodyPr>
          <a:lstStyle/>
          <a:p>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udden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ucce</a:t>
            </a:r>
            <a:r>
              <a:rPr lang="en-GB" b="1" dirty="0">
                <a:solidFill>
                  <a:srgbClr val="00B050"/>
                </a:solidFill>
                <a:effectLst>
                  <a:outerShdw blurRad="38100" dist="38100" dir="2700000" algn="tl">
                    <a:srgbClr val="000000">
                      <a:alpha val="43137"/>
                    </a:srgbClr>
                  </a:outerShdw>
                </a:effectLst>
                <a:latin typeface="Comic Sans MS" pitchFamily="66" charset="0"/>
              </a:rPr>
              <a:t>ss</a:t>
            </a:r>
            <a:r>
              <a:rPr lang="en-GB" dirty="0">
                <a:latin typeface="Comic Sans MS" pitchFamily="66" charset="0"/>
              </a:rPr>
              <a:t>ive flight</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 of bullet</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treak the </a:t>
            </a:r>
            <a:r>
              <a:rPr lang="en-GB"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ilence.</a:t>
            </a:r>
            <a:br>
              <a:rPr lang="en-GB" dirty="0">
                <a:latin typeface="Comic Sans MS" pitchFamily="66" charset="0"/>
              </a:rPr>
            </a:br>
            <a:r>
              <a:rPr lang="en-GB" dirty="0">
                <a:latin typeface="Comic Sans MS" pitchFamily="66" charset="0"/>
              </a:rPr>
              <a:t>Less deadly than the air that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hudder</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 black with </a:t>
            </a:r>
            <a:r>
              <a:rPr lang="en-GB" b="1" dirty="0">
                <a:solidFill>
                  <a:srgbClr val="00B050"/>
                </a:solidFill>
                <a:effectLst>
                  <a:outerShdw blurRad="38100" dist="38100" dir="2700000" algn="tl">
                    <a:srgbClr val="000000">
                      <a:alpha val="43137"/>
                    </a:srgbClr>
                  </a:outerShdw>
                </a:effectLst>
                <a:latin typeface="Comic Sans MS" pitchFamily="66" charset="0"/>
              </a:rPr>
              <a:t>s</a:t>
            </a:r>
            <a:r>
              <a:rPr lang="en-GB" dirty="0">
                <a:latin typeface="Comic Sans MS" pitchFamily="66" charset="0"/>
              </a:rPr>
              <a:t>now,</a:t>
            </a:r>
            <a:br>
              <a:rPr lang="en-GB" dirty="0">
                <a:latin typeface="Comic Sans MS" pitchFamily="66" charset="0"/>
              </a:rPr>
            </a:br>
            <a:r>
              <a:rPr lang="en-GB" dirty="0">
                <a:latin typeface="Comic Sans MS" pitchFamily="66" charset="0"/>
              </a:rPr>
              <a:t>With sidelong flowing </a:t>
            </a:r>
            <a:r>
              <a:rPr lang="en-GB" dirty="0">
                <a:solidFill>
                  <a:srgbClr val="7030A0"/>
                </a:solidFill>
                <a:latin typeface="Comic Sans MS" pitchFamily="66" charset="0"/>
              </a:rPr>
              <a:t>flakes that flock, pause and renew</a:t>
            </a:r>
            <a:r>
              <a:rPr lang="en-GB" dirty="0">
                <a:latin typeface="Comic Sans MS" pitchFamily="66" charset="0"/>
              </a:rPr>
              <a:t>,</a:t>
            </a:r>
            <a:br>
              <a:rPr lang="en-GB" dirty="0">
                <a:latin typeface="Comic Sans MS" pitchFamily="66" charset="0"/>
              </a:rPr>
            </a:br>
            <a:r>
              <a:rPr lang="en-GB" dirty="0">
                <a:latin typeface="Comic Sans MS" pitchFamily="66" charset="0"/>
              </a:rPr>
              <a:t>We watch them wandering up and down </a:t>
            </a:r>
            <a:r>
              <a:rPr lang="en-GB" dirty="0">
                <a:solidFill>
                  <a:srgbClr val="7030A0"/>
                </a:solidFill>
                <a:latin typeface="Comic Sans MS" pitchFamily="66" charset="0"/>
              </a:rPr>
              <a:t>the wind's nonchalance</a:t>
            </a:r>
            <a:r>
              <a:rPr lang="en-GB" dirty="0">
                <a:latin typeface="Comic Sans MS" pitchFamily="66" charset="0"/>
              </a:rPr>
              <a:t>,</a:t>
            </a:r>
            <a:br>
              <a:rPr lang="en-GB" dirty="0">
                <a:latin typeface="Comic Sans MS" pitchFamily="66" charset="0"/>
              </a:rPr>
            </a:br>
            <a:r>
              <a:rPr lang="en-GB" dirty="0">
                <a:latin typeface="Comic Sans MS" pitchFamily="66" charset="0"/>
              </a:rPr>
              <a:t>          </a:t>
            </a:r>
            <a:r>
              <a:rPr lang="en-GB" dirty="0">
                <a:solidFill>
                  <a:schemeClr val="accent6">
                    <a:lumMod val="50000"/>
                  </a:schemeClr>
                </a:solidFill>
                <a:effectLst>
                  <a:outerShdw blurRad="38100" dist="38100" dir="2700000" algn="tl">
                    <a:srgbClr val="000000">
                      <a:alpha val="43137"/>
                    </a:srgbClr>
                  </a:outerShdw>
                </a:effectLst>
                <a:latin typeface="Comic Sans MS" pitchFamily="66" charset="0"/>
              </a:rPr>
              <a:t>   But nothing happens.</a:t>
            </a:r>
            <a:endParaRPr lang="en-GB" dirty="0">
              <a:solidFill>
                <a:schemeClr val="accent6">
                  <a:lumMod val="50000"/>
                </a:schemeClr>
              </a:solidFill>
              <a:effectLst>
                <a:outerShdw blurRad="38100" dist="38100" dir="2700000" algn="tl">
                  <a:srgbClr val="000000">
                    <a:alpha val="43137"/>
                  </a:srgbClr>
                </a:outerShdw>
              </a:effectLst>
            </a:endParaRPr>
          </a:p>
        </p:txBody>
      </p:sp>
      <p:cxnSp>
        <p:nvCxnSpPr>
          <p:cNvPr id="3" name="Straight Arrow Connector 2"/>
          <p:cNvCxnSpPr/>
          <p:nvPr/>
        </p:nvCxnSpPr>
        <p:spPr>
          <a:xfrm>
            <a:off x="7020272" y="3284984"/>
            <a:ext cx="504056" cy="122637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96137" y="4513610"/>
            <a:ext cx="2664296" cy="1477328"/>
          </a:xfrm>
          <a:prstGeom prst="rect">
            <a:avLst/>
          </a:prstGeom>
        </p:spPr>
        <p:txBody>
          <a:bodyPr wrap="square">
            <a:spAutoFit/>
          </a:bodyPr>
          <a:lstStyle/>
          <a:p>
            <a:r>
              <a:rPr lang="en-GB" dirty="0"/>
              <a:t>More</a:t>
            </a:r>
            <a:r>
              <a:rPr lang="en-GB" dirty="0">
                <a:solidFill>
                  <a:srgbClr val="7030A0"/>
                </a:solidFill>
              </a:rPr>
              <a:t> </a:t>
            </a:r>
            <a:r>
              <a:rPr lang="en-GB" b="1" dirty="0">
                <a:solidFill>
                  <a:srgbClr val="7030A0"/>
                </a:solidFill>
                <a:effectLst>
                  <a:outerShdw blurRad="38100" dist="38100" dir="2700000" algn="tl">
                    <a:srgbClr val="000000">
                      <a:alpha val="43137"/>
                    </a:srgbClr>
                  </a:outerShdw>
                </a:effectLst>
              </a:rPr>
              <a:t>Personification</a:t>
            </a:r>
            <a:r>
              <a:rPr lang="en-GB" dirty="0"/>
              <a:t>:  wind is also human in its </a:t>
            </a:r>
            <a:r>
              <a:rPr lang="en-GB" dirty="0" smtClean="0"/>
              <a:t>apathy or concern, </a:t>
            </a:r>
            <a:r>
              <a:rPr lang="en-GB" dirty="0"/>
              <a:t>its ‘nonchalance’ in the face of </a:t>
            </a:r>
            <a:r>
              <a:rPr lang="en-GB" dirty="0" smtClean="0"/>
              <a:t>mass suffering </a:t>
            </a:r>
            <a:endParaRPr lang="en-GB" dirty="0"/>
          </a:p>
        </p:txBody>
      </p:sp>
      <p:sp>
        <p:nvSpPr>
          <p:cNvPr id="5" name="Rectangle 4"/>
          <p:cNvSpPr/>
          <p:nvPr/>
        </p:nvSpPr>
        <p:spPr>
          <a:xfrm>
            <a:off x="396044" y="548680"/>
            <a:ext cx="4572000" cy="923330"/>
          </a:xfrm>
          <a:prstGeom prst="rect">
            <a:avLst/>
          </a:prstGeom>
        </p:spPr>
        <p:txBody>
          <a:bodyPr>
            <a:spAutoFit/>
          </a:bodyPr>
          <a:lstStyle/>
          <a:p>
            <a:r>
              <a:rPr lang="en-GB" dirty="0"/>
              <a:t>More</a:t>
            </a:r>
            <a:r>
              <a:rPr lang="en-GB" dirty="0">
                <a:solidFill>
                  <a:srgbClr val="7030A0"/>
                </a:solidFill>
              </a:rPr>
              <a:t> </a:t>
            </a:r>
            <a:r>
              <a:rPr lang="en-GB" b="1" dirty="0">
                <a:solidFill>
                  <a:srgbClr val="7030A0"/>
                </a:solidFill>
                <a:effectLst>
                  <a:outerShdw blurRad="38100" dist="38100" dir="2700000" algn="tl">
                    <a:srgbClr val="000000">
                      <a:alpha val="43137"/>
                    </a:srgbClr>
                  </a:outerShdw>
                </a:effectLst>
              </a:rPr>
              <a:t>Personification</a:t>
            </a:r>
            <a:r>
              <a:rPr lang="en-GB" dirty="0"/>
              <a:t>: </a:t>
            </a:r>
            <a:r>
              <a:rPr lang="en-GB" dirty="0" smtClean="0"/>
              <a:t>even </a:t>
            </a:r>
            <a:r>
              <a:rPr lang="en-GB" dirty="0"/>
              <a:t>the snow-flakes appear to make conscious decisions about where they will settle / whom they will attack </a:t>
            </a:r>
          </a:p>
        </p:txBody>
      </p:sp>
      <p:cxnSp>
        <p:nvCxnSpPr>
          <p:cNvPr id="6" name="Straight Arrow Connector 5"/>
          <p:cNvCxnSpPr/>
          <p:nvPr/>
        </p:nvCxnSpPr>
        <p:spPr>
          <a:xfrm>
            <a:off x="3347864" y="1412776"/>
            <a:ext cx="1116124" cy="136815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919291" y="606995"/>
            <a:ext cx="2257541" cy="646331"/>
          </a:xfrm>
          <a:prstGeom prst="rect">
            <a:avLst/>
          </a:prstGeom>
        </p:spPr>
        <p:txBody>
          <a:bodyPr wrap="none">
            <a:spAutoFit/>
          </a:bodyPr>
          <a:lstStyle/>
          <a:p>
            <a:r>
              <a:rPr lang="en-GB" dirty="0" smtClean="0"/>
              <a:t>Deadly</a:t>
            </a:r>
            <a:r>
              <a:rPr lang="en-GB" b="1" dirty="0" smtClean="0">
                <a:solidFill>
                  <a:srgbClr val="00B050"/>
                </a:solidFill>
                <a:effectLst>
                  <a:outerShdw blurRad="38100" dist="38100" dir="2700000" algn="tl">
                    <a:srgbClr val="000000">
                      <a:alpha val="43137"/>
                    </a:srgbClr>
                  </a:outerShdw>
                </a:effectLst>
              </a:rPr>
              <a:t> sibilance </a:t>
            </a:r>
            <a:r>
              <a:rPr lang="en-GB" dirty="0" smtClean="0"/>
              <a:t>here.</a:t>
            </a:r>
          </a:p>
          <a:p>
            <a:r>
              <a:rPr lang="en-GB" dirty="0" smtClean="0"/>
              <a:t>Creates  fear.</a:t>
            </a:r>
            <a:r>
              <a:rPr lang="en-GB" dirty="0" smtClean="0">
                <a:solidFill>
                  <a:prstClr val="black"/>
                </a:solidFill>
              </a:rPr>
              <a:t> </a:t>
            </a:r>
            <a:endParaRPr lang="en-GB" dirty="0"/>
          </a:p>
        </p:txBody>
      </p:sp>
      <p:cxnSp>
        <p:nvCxnSpPr>
          <p:cNvPr id="10" name="Straight Arrow Connector 9"/>
          <p:cNvCxnSpPr/>
          <p:nvPr/>
        </p:nvCxnSpPr>
        <p:spPr>
          <a:xfrm flipH="1">
            <a:off x="5436096" y="1253326"/>
            <a:ext cx="648072" cy="95328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551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136339"/>
            <a:ext cx="7704856" cy="1477328"/>
          </a:xfrm>
          <a:prstGeom prst="rect">
            <a:avLst/>
          </a:prstGeom>
        </p:spPr>
        <p:txBody>
          <a:bodyPr wrap="square">
            <a:spAutoFit/>
          </a:bodyPr>
          <a:lstStyle/>
          <a:p>
            <a:r>
              <a:rPr lang="en-GB" dirty="0">
                <a:solidFill>
                  <a:srgbClr val="7030A0"/>
                </a:solidFill>
                <a:latin typeface="Comic Sans MS" pitchFamily="66" charset="0"/>
              </a:rPr>
              <a:t>Pale flakes with lingering stealth come feeling for our faces </a:t>
            </a:r>
            <a:r>
              <a:rPr lang="en-GB" dirty="0">
                <a:latin typeface="Comic Sans MS" pitchFamily="66" charset="0"/>
              </a:rPr>
              <a:t>-</a:t>
            </a:r>
            <a:br>
              <a:rPr lang="en-GB" dirty="0">
                <a:latin typeface="Comic Sans MS" pitchFamily="66" charset="0"/>
              </a:rPr>
            </a:br>
            <a:r>
              <a:rPr lang="en-GB" dirty="0">
                <a:latin typeface="Comic Sans MS" pitchFamily="66" charset="0"/>
              </a:rPr>
              <a:t>We cringe in holes, back on forgotten dreams, and stare, snow-dazed,</a:t>
            </a:r>
            <a:br>
              <a:rPr lang="en-GB" dirty="0">
                <a:latin typeface="Comic Sans MS" pitchFamily="66" charset="0"/>
              </a:rPr>
            </a:br>
            <a:r>
              <a:rPr lang="en-GB" dirty="0">
                <a:latin typeface="Comic Sans MS" pitchFamily="66" charset="0"/>
              </a:rPr>
              <a:t>Deep into grassier ditches. </a:t>
            </a:r>
            <a:r>
              <a:rPr lang="en-GB" b="1" dirty="0">
                <a:solidFill>
                  <a:schemeClr val="accent5"/>
                </a:solidFill>
                <a:effectLst>
                  <a:outerShdw blurRad="38100" dist="38100" dir="2700000" algn="tl">
                    <a:srgbClr val="000000">
                      <a:alpha val="43137"/>
                    </a:srgbClr>
                  </a:outerShdw>
                </a:effectLst>
                <a:latin typeface="Comic Sans MS" pitchFamily="66" charset="0"/>
              </a:rPr>
              <a:t>So we drowse, sun-dozed,</a:t>
            </a:r>
            <a:br>
              <a:rPr lang="en-GB" b="1" dirty="0">
                <a:solidFill>
                  <a:schemeClr val="accent5"/>
                </a:solidFill>
                <a:effectLst>
                  <a:outerShdw blurRad="38100" dist="38100" dir="2700000" algn="tl">
                    <a:srgbClr val="000000">
                      <a:alpha val="43137"/>
                    </a:srgbClr>
                  </a:outerShdw>
                </a:effectLst>
                <a:latin typeface="Comic Sans MS" pitchFamily="66" charset="0"/>
              </a:rPr>
            </a:br>
            <a:r>
              <a:rPr lang="en-GB" b="1" dirty="0">
                <a:solidFill>
                  <a:schemeClr val="accent5"/>
                </a:solidFill>
                <a:effectLst>
                  <a:outerShdw blurRad="38100" dist="38100" dir="2700000" algn="tl">
                    <a:srgbClr val="000000">
                      <a:alpha val="43137"/>
                    </a:srgbClr>
                  </a:outerShdw>
                </a:effectLst>
                <a:latin typeface="Comic Sans MS" pitchFamily="66" charset="0"/>
              </a:rPr>
              <a:t>Littered with blossoms trickling where the blackbird fusses</a:t>
            </a:r>
            <a:r>
              <a:rPr lang="en-GB" dirty="0">
                <a:latin typeface="Comic Sans MS" pitchFamily="66" charset="0"/>
              </a:rPr>
              <a:t>.</a:t>
            </a:r>
            <a:br>
              <a:rPr lang="en-GB" dirty="0">
                <a:latin typeface="Comic Sans MS" pitchFamily="66" charset="0"/>
              </a:rPr>
            </a:br>
            <a:r>
              <a:rPr lang="en-GB" b="1" dirty="0">
                <a:effectLst>
                  <a:outerShdw blurRad="38100" dist="38100" dir="2700000" algn="tl">
                    <a:srgbClr val="000000">
                      <a:alpha val="43137"/>
                    </a:srgbClr>
                  </a:outerShdw>
                </a:effectLst>
                <a:latin typeface="Comic Sans MS" pitchFamily="66" charset="0"/>
              </a:rPr>
              <a:t>            </a:t>
            </a:r>
            <a:r>
              <a:rPr lang="en-GB" b="1" dirty="0">
                <a:solidFill>
                  <a:srgbClr val="FFC000"/>
                </a:solidFill>
                <a:effectLst>
                  <a:outerShdw blurRad="38100" dist="38100" dir="2700000" algn="tl">
                    <a:srgbClr val="000000">
                      <a:alpha val="43137"/>
                    </a:srgbClr>
                  </a:outerShdw>
                </a:effectLst>
                <a:latin typeface="Comic Sans MS" pitchFamily="66" charset="0"/>
              </a:rPr>
              <a:t> Is it that we are dying?</a:t>
            </a:r>
            <a:endParaRPr lang="en-GB" b="1" dirty="0">
              <a:solidFill>
                <a:srgbClr val="FFC000"/>
              </a:solidFill>
              <a:effectLst>
                <a:outerShdw blurRad="38100" dist="38100" dir="2700000" algn="tl">
                  <a:srgbClr val="000000">
                    <a:alpha val="43137"/>
                  </a:srgbClr>
                </a:outerShdw>
              </a:effectLst>
            </a:endParaRPr>
          </a:p>
        </p:txBody>
      </p:sp>
      <p:sp>
        <p:nvSpPr>
          <p:cNvPr id="3" name="Rectangle 2"/>
          <p:cNvSpPr/>
          <p:nvPr/>
        </p:nvSpPr>
        <p:spPr>
          <a:xfrm>
            <a:off x="683568" y="620688"/>
            <a:ext cx="4572000" cy="646331"/>
          </a:xfrm>
          <a:prstGeom prst="rect">
            <a:avLst/>
          </a:prstGeom>
        </p:spPr>
        <p:txBody>
          <a:bodyPr>
            <a:spAutoFit/>
          </a:bodyPr>
          <a:lstStyle/>
          <a:p>
            <a:r>
              <a:rPr lang="en-GB" dirty="0"/>
              <a:t>More</a:t>
            </a:r>
            <a:r>
              <a:rPr lang="en-GB" dirty="0">
                <a:solidFill>
                  <a:srgbClr val="7030A0"/>
                </a:solidFill>
              </a:rPr>
              <a:t> </a:t>
            </a:r>
            <a:r>
              <a:rPr lang="en-GB" b="1" dirty="0">
                <a:solidFill>
                  <a:srgbClr val="7030A0"/>
                </a:solidFill>
                <a:effectLst>
                  <a:outerShdw blurRad="38100" dist="38100" dir="2700000" algn="tl">
                    <a:srgbClr val="000000">
                      <a:alpha val="43137"/>
                    </a:srgbClr>
                  </a:outerShdw>
                </a:effectLst>
              </a:rPr>
              <a:t>Personification</a:t>
            </a:r>
            <a:r>
              <a:rPr lang="en-GB" dirty="0"/>
              <a:t>: </a:t>
            </a:r>
            <a:r>
              <a:rPr lang="en-GB" dirty="0" smtClean="0"/>
              <a:t>The </a:t>
            </a:r>
            <a:r>
              <a:rPr lang="en-GB" dirty="0"/>
              <a:t>flakes have </a:t>
            </a:r>
            <a:r>
              <a:rPr lang="en-GB" dirty="0" smtClean="0"/>
              <a:t>‘fingers’ </a:t>
            </a:r>
            <a:r>
              <a:rPr lang="en-GB" dirty="0"/>
              <a:t>which feel for the faces of the men</a:t>
            </a:r>
          </a:p>
        </p:txBody>
      </p:sp>
      <p:cxnSp>
        <p:nvCxnSpPr>
          <p:cNvPr id="4" name="Straight Arrow Connector 3"/>
          <p:cNvCxnSpPr/>
          <p:nvPr/>
        </p:nvCxnSpPr>
        <p:spPr>
          <a:xfrm>
            <a:off x="2375756" y="1222376"/>
            <a:ext cx="2988332" cy="90321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4036" y="5373216"/>
            <a:ext cx="4572000" cy="923330"/>
          </a:xfrm>
          <a:prstGeom prst="rect">
            <a:avLst/>
          </a:prstGeom>
        </p:spPr>
        <p:txBody>
          <a:bodyPr>
            <a:spAutoFit/>
          </a:bodyPr>
          <a:lstStyle/>
          <a:p>
            <a:r>
              <a:rPr lang="en-GB" b="1" dirty="0">
                <a:solidFill>
                  <a:srgbClr val="7030A0"/>
                </a:solidFill>
                <a:effectLst>
                  <a:outerShdw blurRad="38100" dist="38100" dir="2700000" algn="tl">
                    <a:srgbClr val="000000">
                      <a:alpha val="43137"/>
                    </a:srgbClr>
                  </a:outerShdw>
                </a:effectLst>
              </a:rPr>
              <a:t>Collectively, the </a:t>
            </a:r>
            <a:r>
              <a:rPr lang="en-GB" b="1" dirty="0" smtClean="0">
                <a:solidFill>
                  <a:srgbClr val="7030A0"/>
                </a:solidFill>
                <a:effectLst>
                  <a:outerShdw blurRad="38100" dist="38100" dir="2700000" algn="tl">
                    <a:srgbClr val="000000">
                      <a:alpha val="43137"/>
                    </a:srgbClr>
                  </a:outerShdw>
                </a:effectLst>
              </a:rPr>
              <a:t>personified wintry </a:t>
            </a:r>
            <a:r>
              <a:rPr lang="en-GB" b="1" dirty="0">
                <a:solidFill>
                  <a:srgbClr val="7030A0"/>
                </a:solidFill>
                <a:effectLst>
                  <a:outerShdw blurRad="38100" dist="38100" dir="2700000" algn="tl">
                    <a:srgbClr val="000000">
                      <a:alpha val="43137"/>
                    </a:srgbClr>
                  </a:outerShdw>
                </a:effectLst>
              </a:rPr>
              <a:t>elements are as much an enemy on the attack as are the Germans</a:t>
            </a:r>
            <a:r>
              <a:rPr lang="en-GB" dirty="0">
                <a:solidFill>
                  <a:srgbClr val="7030A0"/>
                </a:solidFill>
              </a:rPr>
              <a:t>.</a:t>
            </a:r>
          </a:p>
        </p:txBody>
      </p:sp>
      <p:cxnSp>
        <p:nvCxnSpPr>
          <p:cNvPr id="8" name="Straight Arrow Connector 7"/>
          <p:cNvCxnSpPr/>
          <p:nvPr/>
        </p:nvCxnSpPr>
        <p:spPr>
          <a:xfrm>
            <a:off x="4698014" y="3717032"/>
            <a:ext cx="1494166" cy="90321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2200" y="4365104"/>
            <a:ext cx="1440160" cy="923330"/>
          </a:xfrm>
          <a:prstGeom prst="rect">
            <a:avLst/>
          </a:prstGeom>
          <a:noFill/>
        </p:spPr>
        <p:txBody>
          <a:bodyPr wrap="square" rtlCol="0">
            <a:spAutoFit/>
          </a:bodyPr>
          <a:lstStyle/>
          <a:p>
            <a:r>
              <a:rPr lang="en-GB" b="1" dirty="0" smtClean="0">
                <a:solidFill>
                  <a:srgbClr val="FFC000"/>
                </a:solidFill>
                <a:effectLst>
                  <a:outerShdw blurRad="38100" dist="38100" dir="2700000" algn="tl">
                    <a:srgbClr val="000000">
                      <a:alpha val="43137"/>
                    </a:srgbClr>
                  </a:outerShdw>
                </a:effectLst>
              </a:rPr>
              <a:t>Answer to stanza 2’s question… </a:t>
            </a:r>
            <a:endParaRPr lang="en-GB" dirty="0"/>
          </a:p>
        </p:txBody>
      </p:sp>
      <p:cxnSp>
        <p:nvCxnSpPr>
          <p:cNvPr id="12" name="Straight Arrow Connector 11"/>
          <p:cNvCxnSpPr/>
          <p:nvPr/>
        </p:nvCxnSpPr>
        <p:spPr>
          <a:xfrm flipH="1">
            <a:off x="5724128" y="1124744"/>
            <a:ext cx="936104" cy="175025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8449" y="196654"/>
            <a:ext cx="2016224" cy="1477328"/>
          </a:xfrm>
          <a:prstGeom prst="rect">
            <a:avLst/>
          </a:prstGeom>
          <a:noFill/>
        </p:spPr>
        <p:txBody>
          <a:bodyPr wrap="square" rtlCol="0">
            <a:spAutoFit/>
          </a:bodyPr>
          <a:lstStyle/>
          <a:p>
            <a:r>
              <a:rPr lang="en-GB" dirty="0" smtClean="0"/>
              <a:t>Beautiful image of where they want to be hides the reality of the previous 2 lines</a:t>
            </a:r>
            <a:endParaRPr lang="en-GB" dirty="0"/>
          </a:p>
        </p:txBody>
      </p:sp>
    </p:spTree>
    <p:custDataLst>
      <p:tags r:id="rId1"/>
    </p:custDataLst>
    <p:extLst>
      <p:ext uri="{BB962C8B-B14F-4D97-AF65-F5344CB8AC3E}">
        <p14:creationId xmlns:p14="http://schemas.microsoft.com/office/powerpoint/2010/main" val="429201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420888"/>
            <a:ext cx="7128792" cy="1477328"/>
          </a:xfrm>
          <a:prstGeom prst="rect">
            <a:avLst/>
          </a:prstGeom>
        </p:spPr>
        <p:txBody>
          <a:bodyPr wrap="square">
            <a:spAutoFit/>
          </a:bodyPr>
          <a:lstStyle/>
          <a:p>
            <a:r>
              <a:rPr lang="en-GB" dirty="0">
                <a:latin typeface="Comic Sans MS" pitchFamily="66" charset="0"/>
              </a:rPr>
              <a:t>Sl</a:t>
            </a:r>
            <a:r>
              <a:rPr lang="en-GB" b="1"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dirty="0">
                <a:latin typeface="Comic Sans MS" pitchFamily="66" charset="0"/>
              </a:rPr>
              <a:t>wly our gh</a:t>
            </a:r>
            <a:r>
              <a:rPr lang="en-GB" b="1"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dirty="0">
                <a:latin typeface="Comic Sans MS" pitchFamily="66" charset="0"/>
              </a:rPr>
              <a:t>sts drag h</a:t>
            </a:r>
            <a:r>
              <a:rPr lang="en-GB" b="1"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dirty="0">
                <a:latin typeface="Comic Sans MS" pitchFamily="66" charset="0"/>
              </a:rPr>
              <a:t>me: </a:t>
            </a:r>
            <a:r>
              <a:rPr lang="en-GB" u="sng" dirty="0">
                <a:latin typeface="Comic Sans MS" pitchFamily="66" charset="0"/>
              </a:rPr>
              <a:t>glimpsing the sunk fires gl</a:t>
            </a:r>
            <a:r>
              <a:rPr lang="en-GB" b="1" u="sng"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u="sng" dirty="0">
                <a:latin typeface="Comic Sans MS" pitchFamily="66" charset="0"/>
              </a:rPr>
              <a:t>zed</a:t>
            </a:r>
            <a:br>
              <a:rPr lang="en-GB" u="sng" dirty="0">
                <a:latin typeface="Comic Sans MS" pitchFamily="66" charset="0"/>
              </a:rPr>
            </a:br>
            <a:r>
              <a:rPr lang="en-GB" u="sng" dirty="0">
                <a:latin typeface="Comic Sans MS" pitchFamily="66" charset="0"/>
              </a:rPr>
              <a:t>With crusted dark-red jewels; crickets jingle there;</a:t>
            </a:r>
            <a:br>
              <a:rPr lang="en-GB" u="sng" dirty="0">
                <a:latin typeface="Comic Sans MS" pitchFamily="66" charset="0"/>
              </a:rPr>
            </a:br>
            <a:r>
              <a:rPr lang="en-GB" u="sng" dirty="0">
                <a:latin typeface="Comic Sans MS" pitchFamily="66" charset="0"/>
              </a:rPr>
              <a:t>For hours the innocent mice rejoice: the house is theirs;</a:t>
            </a:r>
            <a:br>
              <a:rPr lang="en-GB" u="sng" dirty="0">
                <a:latin typeface="Comic Sans MS" pitchFamily="66" charset="0"/>
              </a:rPr>
            </a:br>
            <a:r>
              <a:rPr lang="en-GB" u="sng" dirty="0">
                <a:latin typeface="Comic Sans MS" pitchFamily="66" charset="0"/>
              </a:rPr>
              <a:t>Shutters and doors all cl</a:t>
            </a:r>
            <a:r>
              <a:rPr lang="en-GB" b="1" u="sng" dirty="0">
                <a:solidFill>
                  <a:schemeClr val="accent6">
                    <a:lumMod val="75000"/>
                  </a:schemeClr>
                </a:solidFill>
                <a:effectLst>
                  <a:outerShdw blurRad="38100" dist="38100" dir="2700000" algn="tl">
                    <a:srgbClr val="000000">
                      <a:alpha val="43137"/>
                    </a:srgbClr>
                  </a:outerShdw>
                </a:effectLst>
                <a:latin typeface="Comic Sans MS" pitchFamily="66" charset="0"/>
              </a:rPr>
              <a:t>o</a:t>
            </a:r>
            <a:r>
              <a:rPr lang="en-GB" u="sng" dirty="0">
                <a:latin typeface="Comic Sans MS" pitchFamily="66" charset="0"/>
              </a:rPr>
              <a:t>sed: on us the doors are closed </a:t>
            </a:r>
            <a:r>
              <a:rPr lang="en-GB" dirty="0">
                <a:latin typeface="Comic Sans MS" pitchFamily="66" charset="0"/>
              </a:rPr>
              <a:t>-</a:t>
            </a:r>
            <a:br>
              <a:rPr lang="en-GB" dirty="0">
                <a:latin typeface="Comic Sans MS" pitchFamily="66" charset="0"/>
              </a:rPr>
            </a:br>
            <a:r>
              <a:rPr lang="en-GB" dirty="0">
                <a:latin typeface="Comic Sans MS" pitchFamily="66" charset="0"/>
              </a:rPr>
              <a:t>             We turn back to our dying.</a:t>
            </a:r>
            <a:endParaRPr lang="en-GB" dirty="0"/>
          </a:p>
        </p:txBody>
      </p:sp>
      <p:sp>
        <p:nvSpPr>
          <p:cNvPr id="3" name="Rectangle 2"/>
          <p:cNvSpPr/>
          <p:nvPr/>
        </p:nvSpPr>
        <p:spPr>
          <a:xfrm>
            <a:off x="408825" y="332656"/>
            <a:ext cx="4572000" cy="1754326"/>
          </a:xfrm>
          <a:prstGeom prst="rect">
            <a:avLst/>
          </a:prstGeom>
        </p:spPr>
        <p:txBody>
          <a:bodyPr>
            <a:spAutoFit/>
          </a:bodyPr>
          <a:lstStyle/>
          <a:p>
            <a:r>
              <a:rPr lang="en-GB" b="1" dirty="0" smtClean="0">
                <a:solidFill>
                  <a:schemeClr val="accent6">
                    <a:lumMod val="75000"/>
                  </a:schemeClr>
                </a:solidFill>
                <a:effectLst>
                  <a:outerShdw blurRad="38100" dist="38100" dir="2700000" algn="tl">
                    <a:srgbClr val="000000">
                      <a:alpha val="43137"/>
                    </a:srgbClr>
                  </a:outerShdw>
                </a:effectLst>
              </a:rPr>
              <a:t>Assonance</a:t>
            </a:r>
            <a:r>
              <a:rPr lang="en-GB" dirty="0" smtClean="0"/>
              <a:t> conveys effort </a:t>
            </a:r>
            <a:r>
              <a:rPr lang="en-GB" dirty="0"/>
              <a:t>required by </a:t>
            </a:r>
            <a:r>
              <a:rPr lang="en-GB" dirty="0" smtClean="0"/>
              <a:t>cold soldiers </a:t>
            </a:r>
            <a:r>
              <a:rPr lang="en-GB" dirty="0"/>
              <a:t>to engage with a world </a:t>
            </a:r>
            <a:r>
              <a:rPr lang="en-GB" u="sng" dirty="0"/>
              <a:t>beyond</a:t>
            </a:r>
            <a:r>
              <a:rPr lang="en-GB" dirty="0"/>
              <a:t> their current environment, such slow reactions being typical of the onset of hypothermia. The effort wasn’t worth it – everything was ‘</a:t>
            </a:r>
            <a:r>
              <a:rPr lang="en-GB" u="sng" dirty="0" smtClean="0"/>
              <a:t>closed.</a:t>
            </a:r>
            <a:r>
              <a:rPr lang="en-GB" dirty="0" smtClean="0"/>
              <a:t>’</a:t>
            </a:r>
            <a:endParaRPr lang="en-GB" dirty="0"/>
          </a:p>
        </p:txBody>
      </p:sp>
      <p:cxnSp>
        <p:nvCxnSpPr>
          <p:cNvPr id="4" name="Straight Arrow Connector 3"/>
          <p:cNvCxnSpPr/>
          <p:nvPr/>
        </p:nvCxnSpPr>
        <p:spPr>
          <a:xfrm>
            <a:off x="2555522" y="1700808"/>
            <a:ext cx="126014" cy="86409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7740352" y="2564904"/>
            <a:ext cx="360040" cy="100811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5724128" y="3870011"/>
            <a:ext cx="1800200" cy="2585323"/>
          </a:xfrm>
          <a:prstGeom prst="rect">
            <a:avLst/>
          </a:prstGeom>
          <a:noFill/>
        </p:spPr>
        <p:txBody>
          <a:bodyPr wrap="square" rtlCol="0">
            <a:spAutoFit/>
          </a:bodyPr>
          <a:lstStyle/>
          <a:p>
            <a:r>
              <a:rPr lang="en-GB" dirty="0" smtClean="0"/>
              <a:t>Sad image of the soldiers in France being totally disregarded  and forgotten about by those back in England: their homes are empty.</a:t>
            </a:r>
            <a:endParaRPr lang="en-GB" dirty="0"/>
          </a:p>
        </p:txBody>
      </p:sp>
      <p:sp>
        <p:nvSpPr>
          <p:cNvPr id="14" name="Left-Up Arrow 13"/>
          <p:cNvSpPr/>
          <p:nvPr/>
        </p:nvSpPr>
        <p:spPr>
          <a:xfrm>
            <a:off x="7715184" y="3143544"/>
            <a:ext cx="1008112" cy="145293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78315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2136339"/>
            <a:ext cx="6840760" cy="1477328"/>
          </a:xfrm>
          <a:prstGeom prst="rect">
            <a:avLst/>
          </a:prstGeom>
        </p:spPr>
        <p:txBody>
          <a:bodyPr wrap="square">
            <a:spAutoFit/>
          </a:bodyPr>
          <a:lstStyle/>
          <a:p>
            <a:r>
              <a:rPr lang="en-GB" dirty="0">
                <a:latin typeface="Comic Sans MS" pitchFamily="66" charset="0"/>
              </a:rPr>
              <a:t>Since we believe not otherwise can kind fires burn;</a:t>
            </a:r>
            <a:br>
              <a:rPr lang="en-GB" dirty="0">
                <a:latin typeface="Comic Sans MS" pitchFamily="66" charset="0"/>
              </a:rPr>
            </a:br>
            <a:r>
              <a:rPr lang="en-GB" dirty="0">
                <a:latin typeface="Comic Sans MS" pitchFamily="66" charset="0"/>
              </a:rPr>
              <a:t>Now ever suns smile true on child, or field, or fruit.</a:t>
            </a:r>
            <a:br>
              <a:rPr lang="en-GB" dirty="0">
                <a:latin typeface="Comic Sans MS" pitchFamily="66" charset="0"/>
              </a:rPr>
            </a:br>
            <a:r>
              <a:rPr lang="en-GB" dirty="0">
                <a:solidFill>
                  <a:schemeClr val="accent5"/>
                </a:solidFill>
                <a:effectLst>
                  <a:outerShdw blurRad="38100" dist="38100" dir="2700000" algn="tl">
                    <a:srgbClr val="000000">
                      <a:alpha val="43137"/>
                    </a:srgbClr>
                  </a:outerShdw>
                </a:effectLst>
                <a:latin typeface="Comic Sans MS" pitchFamily="66" charset="0"/>
              </a:rPr>
              <a:t>For God's invincible spring our love is made afraid</a:t>
            </a:r>
            <a:r>
              <a:rPr lang="en-GB" dirty="0">
                <a:latin typeface="Comic Sans MS" pitchFamily="66" charset="0"/>
              </a:rPr>
              <a:t>;</a:t>
            </a:r>
            <a:br>
              <a:rPr lang="en-GB" dirty="0">
                <a:latin typeface="Comic Sans MS" pitchFamily="66" charset="0"/>
              </a:rPr>
            </a:br>
            <a:r>
              <a:rPr lang="en-GB" dirty="0">
                <a:latin typeface="Comic Sans MS" pitchFamily="66" charset="0"/>
              </a:rPr>
              <a:t>Therefore, not loath, we lie out here; therefore were born,</a:t>
            </a:r>
            <a:br>
              <a:rPr lang="en-GB" dirty="0">
                <a:latin typeface="Comic Sans MS" pitchFamily="66" charset="0"/>
              </a:rPr>
            </a:br>
            <a:r>
              <a:rPr lang="en-GB" dirty="0">
                <a:latin typeface="Comic Sans MS" pitchFamily="66" charset="0"/>
              </a:rPr>
              <a:t>             </a:t>
            </a:r>
            <a:r>
              <a:rPr lang="en-GB" dirty="0">
                <a:solidFill>
                  <a:schemeClr val="accent5"/>
                </a:solidFill>
                <a:effectLst>
                  <a:outerShdw blurRad="38100" dist="38100" dir="2700000" algn="tl">
                    <a:srgbClr val="000000">
                      <a:alpha val="43137"/>
                    </a:srgbClr>
                  </a:outerShdw>
                </a:effectLst>
                <a:latin typeface="Comic Sans MS" pitchFamily="66" charset="0"/>
              </a:rPr>
              <a:t>For love of God seems dying.</a:t>
            </a:r>
            <a:endParaRPr lang="en-GB" dirty="0">
              <a:solidFill>
                <a:schemeClr val="accent5"/>
              </a:solidFill>
              <a:effectLst>
                <a:outerShdw blurRad="38100" dist="38100" dir="2700000" algn="tl">
                  <a:srgbClr val="000000">
                    <a:alpha val="43137"/>
                  </a:srgbClr>
                </a:outerShdw>
              </a:effectLst>
            </a:endParaRPr>
          </a:p>
        </p:txBody>
      </p:sp>
      <p:sp>
        <p:nvSpPr>
          <p:cNvPr id="4" name="Rectangle 3"/>
          <p:cNvSpPr/>
          <p:nvPr/>
        </p:nvSpPr>
        <p:spPr>
          <a:xfrm>
            <a:off x="3059832" y="4365104"/>
            <a:ext cx="4572000" cy="646331"/>
          </a:xfrm>
          <a:prstGeom prst="rect">
            <a:avLst/>
          </a:prstGeom>
        </p:spPr>
        <p:txBody>
          <a:bodyPr>
            <a:spAutoFit/>
          </a:bodyPr>
          <a:lstStyle/>
          <a:p>
            <a:r>
              <a:rPr lang="en-GB" dirty="0" smtClean="0"/>
              <a:t>God’s </a:t>
            </a:r>
            <a:r>
              <a:rPr lang="en-GB" dirty="0"/>
              <a:t>love for them is </a:t>
            </a:r>
            <a:r>
              <a:rPr lang="en-GB" dirty="0">
                <a:solidFill>
                  <a:schemeClr val="accent5"/>
                </a:solidFill>
                <a:effectLst>
                  <a:outerShdw blurRad="38100" dist="38100" dir="2700000" algn="tl">
                    <a:srgbClr val="000000">
                      <a:alpha val="43137"/>
                    </a:srgbClr>
                  </a:outerShdw>
                </a:effectLst>
              </a:rPr>
              <a:t>in doubt</a:t>
            </a:r>
            <a:r>
              <a:rPr lang="en-GB" dirty="0"/>
              <a:t> and their faith in him has </a:t>
            </a:r>
            <a:r>
              <a:rPr lang="en-GB" dirty="0" smtClean="0"/>
              <a:t>dwindled due to the war </a:t>
            </a:r>
            <a:endParaRPr lang="en-GB" dirty="0"/>
          </a:p>
        </p:txBody>
      </p:sp>
      <p:cxnSp>
        <p:nvCxnSpPr>
          <p:cNvPr id="5" name="Straight Arrow Connector 4"/>
          <p:cNvCxnSpPr/>
          <p:nvPr/>
        </p:nvCxnSpPr>
        <p:spPr>
          <a:xfrm flipH="1">
            <a:off x="4283968" y="3613667"/>
            <a:ext cx="72008" cy="751437"/>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18050" y="332656"/>
            <a:ext cx="4334070" cy="923330"/>
          </a:xfrm>
          <a:prstGeom prst="rect">
            <a:avLst/>
          </a:prstGeom>
          <a:noFill/>
        </p:spPr>
        <p:txBody>
          <a:bodyPr wrap="square" rtlCol="0">
            <a:spAutoFit/>
          </a:bodyPr>
          <a:lstStyle/>
          <a:p>
            <a:r>
              <a:rPr lang="en-GB" dirty="0" smtClean="0"/>
              <a:t>The </a:t>
            </a:r>
            <a:r>
              <a:rPr lang="en-GB" dirty="0" smtClean="0">
                <a:solidFill>
                  <a:schemeClr val="accent5"/>
                </a:solidFill>
                <a:effectLst>
                  <a:outerShdw blurRad="38100" dist="38100" dir="2700000" algn="tl">
                    <a:srgbClr val="000000">
                      <a:alpha val="43137"/>
                    </a:srgbClr>
                  </a:outerShdw>
                </a:effectLst>
              </a:rPr>
              <a:t>spring</a:t>
            </a:r>
            <a:r>
              <a:rPr lang="en-GB" dirty="0" smtClean="0"/>
              <a:t> that God will make follow winter </a:t>
            </a:r>
            <a:r>
              <a:rPr lang="en-GB" dirty="0" smtClean="0">
                <a:solidFill>
                  <a:schemeClr val="accent5"/>
                </a:solidFill>
                <a:effectLst>
                  <a:outerShdw blurRad="38100" dist="38100" dir="2700000" algn="tl">
                    <a:srgbClr val="000000">
                      <a:alpha val="43137"/>
                    </a:srgbClr>
                  </a:outerShdw>
                </a:effectLst>
              </a:rPr>
              <a:t>frightens</a:t>
            </a:r>
            <a:r>
              <a:rPr lang="en-GB" dirty="0" smtClean="0"/>
              <a:t> them as they feel they won’t be alive to see it </a:t>
            </a:r>
            <a:endParaRPr lang="en-GB" dirty="0"/>
          </a:p>
        </p:txBody>
      </p:sp>
      <p:cxnSp>
        <p:nvCxnSpPr>
          <p:cNvPr id="8" name="Straight Arrow Connector 7"/>
          <p:cNvCxnSpPr/>
          <p:nvPr/>
        </p:nvCxnSpPr>
        <p:spPr>
          <a:xfrm>
            <a:off x="2575353" y="1227705"/>
            <a:ext cx="556487" cy="1553223"/>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9966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136339"/>
            <a:ext cx="6552728" cy="1477328"/>
          </a:xfrm>
          <a:prstGeom prst="rect">
            <a:avLst/>
          </a:prstGeom>
        </p:spPr>
        <p:txBody>
          <a:bodyPr wrap="square">
            <a:spAutoFit/>
          </a:bodyPr>
          <a:lstStyle/>
          <a:p>
            <a:r>
              <a:rPr lang="en-GB" dirty="0">
                <a:latin typeface="Comic Sans MS" pitchFamily="66" charset="0"/>
              </a:rPr>
              <a:t>To-night, </a:t>
            </a:r>
            <a:r>
              <a:rPr lang="en-GB" dirty="0">
                <a:solidFill>
                  <a:srgbClr val="C00000"/>
                </a:solidFill>
                <a:effectLst>
                  <a:outerShdw blurRad="38100" dist="38100" dir="2700000" algn="tl">
                    <a:srgbClr val="000000">
                      <a:alpha val="43137"/>
                    </a:srgbClr>
                  </a:outerShdw>
                </a:effectLst>
                <a:latin typeface="Comic Sans MS" pitchFamily="66" charset="0"/>
              </a:rPr>
              <a:t>His</a:t>
            </a:r>
            <a:r>
              <a:rPr lang="en-GB" dirty="0">
                <a:latin typeface="Comic Sans MS" pitchFamily="66" charset="0"/>
              </a:rPr>
              <a:t> frost will fasten on this mud and us,</a:t>
            </a:r>
            <a:br>
              <a:rPr lang="en-GB" dirty="0">
                <a:latin typeface="Comic Sans MS" pitchFamily="66" charset="0"/>
              </a:rPr>
            </a:br>
            <a:r>
              <a:rPr lang="en-GB" dirty="0">
                <a:latin typeface="Comic Sans MS" pitchFamily="66" charset="0"/>
              </a:rPr>
              <a:t>Shrivelling many hands and puckering foreheads crisp.</a:t>
            </a:r>
            <a:br>
              <a:rPr lang="en-GB" dirty="0">
                <a:latin typeface="Comic Sans MS" pitchFamily="66" charset="0"/>
              </a:rPr>
            </a:br>
            <a:r>
              <a:rPr lang="en-GB" dirty="0">
                <a:latin typeface="Comic Sans MS" pitchFamily="66" charset="0"/>
              </a:rPr>
              <a:t>The burying-party, picks and shovels in their shaking grasp,</a:t>
            </a:r>
            <a:br>
              <a:rPr lang="en-GB" dirty="0">
                <a:latin typeface="Comic Sans MS" pitchFamily="66" charset="0"/>
              </a:rPr>
            </a:br>
            <a:r>
              <a:rPr lang="en-GB" dirty="0">
                <a:latin typeface="Comic Sans MS" pitchFamily="66" charset="0"/>
              </a:rPr>
              <a:t>Pause over half-known faces. </a:t>
            </a:r>
            <a:r>
              <a:rPr lang="en-GB" u="sng" dirty="0">
                <a:solidFill>
                  <a:schemeClr val="accent5"/>
                </a:solidFill>
                <a:effectLst>
                  <a:outerShdw blurRad="38100" dist="38100" dir="2700000" algn="tl">
                    <a:srgbClr val="000000">
                      <a:alpha val="43137"/>
                    </a:srgbClr>
                  </a:outerShdw>
                </a:effectLst>
                <a:latin typeface="Comic Sans MS" pitchFamily="66" charset="0"/>
              </a:rPr>
              <a:t>All their eyes are ice,</a:t>
            </a:r>
            <a:r>
              <a:rPr lang="en-GB" dirty="0">
                <a:latin typeface="Comic Sans MS" pitchFamily="66" charset="0"/>
              </a:rPr>
              <a:t/>
            </a:r>
            <a:br>
              <a:rPr lang="en-GB" dirty="0">
                <a:latin typeface="Comic Sans MS" pitchFamily="66" charset="0"/>
              </a:rPr>
            </a:br>
            <a:r>
              <a:rPr lang="en-GB" dirty="0">
                <a:latin typeface="Comic Sans MS" pitchFamily="66" charset="0"/>
              </a:rPr>
              <a:t>       </a:t>
            </a:r>
            <a:r>
              <a:rPr lang="en-GB" dirty="0">
                <a:solidFill>
                  <a:schemeClr val="accent6">
                    <a:lumMod val="50000"/>
                  </a:schemeClr>
                </a:solidFill>
                <a:effectLst>
                  <a:outerShdw blurRad="38100" dist="38100" dir="2700000" algn="tl">
                    <a:srgbClr val="000000">
                      <a:alpha val="43137"/>
                    </a:srgbClr>
                  </a:outerShdw>
                </a:effectLst>
                <a:latin typeface="Comic Sans MS" pitchFamily="66" charset="0"/>
              </a:rPr>
              <a:t>      But nothing happens.</a:t>
            </a:r>
            <a:endParaRPr lang="en-GB" dirty="0">
              <a:solidFill>
                <a:schemeClr val="accent6">
                  <a:lumMod val="50000"/>
                </a:schemeClr>
              </a:solidFill>
              <a:effectLst>
                <a:outerShdw blurRad="38100" dist="38100" dir="2700000" algn="tl">
                  <a:srgbClr val="000000">
                    <a:alpha val="43137"/>
                  </a:srgbClr>
                </a:outerShdw>
              </a:effectLst>
            </a:endParaRPr>
          </a:p>
        </p:txBody>
      </p:sp>
      <p:sp>
        <p:nvSpPr>
          <p:cNvPr id="3" name="Rectangle 2"/>
          <p:cNvSpPr/>
          <p:nvPr/>
        </p:nvSpPr>
        <p:spPr>
          <a:xfrm>
            <a:off x="1116527" y="4149079"/>
            <a:ext cx="4572000" cy="646331"/>
          </a:xfrm>
          <a:prstGeom prst="rect">
            <a:avLst/>
          </a:prstGeom>
        </p:spPr>
        <p:txBody>
          <a:bodyPr>
            <a:spAutoFit/>
          </a:bodyPr>
          <a:lstStyle/>
          <a:p>
            <a:r>
              <a:rPr lang="en-GB" b="1" dirty="0" smtClean="0">
                <a:solidFill>
                  <a:schemeClr val="accent6">
                    <a:lumMod val="50000"/>
                  </a:schemeClr>
                </a:solidFill>
                <a:effectLst>
                  <a:outerShdw blurRad="38100" dist="38100" dir="2700000" algn="tl">
                    <a:srgbClr val="000000">
                      <a:alpha val="43137"/>
                    </a:srgbClr>
                  </a:outerShdw>
                </a:effectLst>
              </a:rPr>
              <a:t>Nothing </a:t>
            </a:r>
            <a:r>
              <a:rPr lang="en-GB" dirty="0"/>
              <a:t>is being achieved by the </a:t>
            </a:r>
            <a:r>
              <a:rPr lang="en-GB" dirty="0" smtClean="0"/>
              <a:t>soldiers’ </a:t>
            </a:r>
            <a:r>
              <a:rPr lang="en-GB" dirty="0"/>
              <a:t>sacrifice</a:t>
            </a:r>
          </a:p>
        </p:txBody>
      </p:sp>
      <p:cxnSp>
        <p:nvCxnSpPr>
          <p:cNvPr id="5" name="Straight Arrow Connector 4"/>
          <p:cNvCxnSpPr/>
          <p:nvPr/>
        </p:nvCxnSpPr>
        <p:spPr>
          <a:xfrm flipH="1">
            <a:off x="1835696" y="3613667"/>
            <a:ext cx="1296144" cy="535413"/>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7" name="Left Brace 6"/>
          <p:cNvSpPr/>
          <p:nvPr/>
        </p:nvSpPr>
        <p:spPr>
          <a:xfrm>
            <a:off x="899592" y="1844825"/>
            <a:ext cx="576064" cy="1440160"/>
          </a:xfrm>
          <a:prstGeom prst="leftBrace">
            <a:avLst>
              <a:gd name="adj1" fmla="val 18799"/>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Up Arrow 7"/>
          <p:cNvSpPr/>
          <p:nvPr/>
        </p:nvSpPr>
        <p:spPr>
          <a:xfrm rot="10800000">
            <a:off x="395536" y="1124744"/>
            <a:ext cx="1296144" cy="108012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691680" y="464475"/>
            <a:ext cx="6966520" cy="1200329"/>
          </a:xfrm>
          <a:prstGeom prst="rect">
            <a:avLst/>
          </a:prstGeom>
        </p:spPr>
        <p:txBody>
          <a:bodyPr wrap="square">
            <a:spAutoFit/>
          </a:bodyPr>
          <a:lstStyle/>
          <a:p>
            <a:r>
              <a:rPr lang="en-GB" u="sng" dirty="0" smtClean="0">
                <a:solidFill>
                  <a:srgbClr val="C00000"/>
                </a:solidFill>
                <a:effectLst>
                  <a:outerShdw blurRad="38100" dist="38100" dir="2700000" algn="tl">
                    <a:srgbClr val="000000">
                      <a:alpha val="43137"/>
                    </a:srgbClr>
                  </a:outerShdw>
                </a:effectLst>
              </a:rPr>
              <a:t>God’s</a:t>
            </a:r>
            <a:r>
              <a:rPr lang="en-GB" dirty="0" smtClean="0"/>
              <a:t> </a:t>
            </a:r>
            <a:r>
              <a:rPr lang="en-GB" dirty="0"/>
              <a:t>frost will freeze </a:t>
            </a:r>
            <a:r>
              <a:rPr lang="en-GB" dirty="0" smtClean="0"/>
              <a:t>EVERYTHING. Burial </a:t>
            </a:r>
            <a:r>
              <a:rPr lang="en-GB" dirty="0"/>
              <a:t>parties </a:t>
            </a:r>
            <a:r>
              <a:rPr lang="en-GB" dirty="0" smtClean="0"/>
              <a:t>will see those </a:t>
            </a:r>
            <a:r>
              <a:rPr lang="en-GB" dirty="0"/>
              <a:t>who died of exposure while nothing in particular was happening in the war. They were felled by wind, snow, mud</a:t>
            </a:r>
            <a:r>
              <a:rPr lang="en-GB" dirty="0" smtClean="0"/>
              <a:t>, AND the </a:t>
            </a:r>
            <a:r>
              <a:rPr lang="en-GB" dirty="0"/>
              <a:t>seeming indifference of God rather than by wounds caused by bullets and bayonets</a:t>
            </a:r>
            <a:r>
              <a:rPr lang="en-GB" dirty="0" smtClean="0"/>
              <a:t>. </a:t>
            </a:r>
            <a:r>
              <a:rPr lang="en-GB" dirty="0" smtClean="0">
                <a:sym typeface="Wingdings" panose="05000000000000000000" pitchFamily="2" charset="2"/>
              </a:rPr>
              <a:t></a:t>
            </a:r>
            <a:endParaRPr lang="en-GB" dirty="0"/>
          </a:p>
        </p:txBody>
      </p:sp>
      <p:cxnSp>
        <p:nvCxnSpPr>
          <p:cNvPr id="10" name="Straight Arrow Connector 9"/>
          <p:cNvCxnSpPr/>
          <p:nvPr/>
        </p:nvCxnSpPr>
        <p:spPr>
          <a:xfrm>
            <a:off x="5751021" y="3400291"/>
            <a:ext cx="323632" cy="7487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08104" y="4149080"/>
            <a:ext cx="2520280" cy="1477328"/>
          </a:xfrm>
          <a:prstGeom prst="rect">
            <a:avLst/>
          </a:prstGeom>
          <a:noFill/>
        </p:spPr>
        <p:txBody>
          <a:bodyPr wrap="square" rtlCol="0">
            <a:spAutoFit/>
          </a:bodyPr>
          <a:lstStyle/>
          <a:p>
            <a:r>
              <a:rPr lang="en-GB" dirty="0" smtClean="0"/>
              <a:t>Short phrase / horrific image: literally, the </a:t>
            </a:r>
            <a:r>
              <a:rPr lang="en-GB" b="1" dirty="0" smtClean="0">
                <a:solidFill>
                  <a:schemeClr val="accent5">
                    <a:lumMod val="50000"/>
                  </a:schemeClr>
                </a:solidFill>
                <a:effectLst>
                  <a:outerShdw blurRad="38100" dist="38100" dir="2700000" algn="tl">
                    <a:srgbClr val="000000">
                      <a:alpha val="43137"/>
                    </a:srgbClr>
                  </a:outerShdw>
                </a:effectLst>
              </a:rPr>
              <a:t>eyes</a:t>
            </a:r>
            <a:r>
              <a:rPr lang="en-GB" dirty="0" smtClean="0"/>
              <a:t> are frozen by cold.</a:t>
            </a:r>
          </a:p>
          <a:p>
            <a:r>
              <a:rPr lang="en-GB" dirty="0" smtClean="0"/>
              <a:t>Their </a:t>
            </a:r>
            <a:r>
              <a:rPr lang="en-GB" b="1" dirty="0" smtClean="0">
                <a:solidFill>
                  <a:schemeClr val="accent5">
                    <a:lumMod val="50000"/>
                  </a:schemeClr>
                </a:solidFill>
                <a:effectLst>
                  <a:outerShdw blurRad="38100" dist="38100" dir="2700000" algn="tl">
                    <a:srgbClr val="000000">
                      <a:alpha val="43137"/>
                    </a:srgbClr>
                  </a:outerShdw>
                </a:effectLst>
              </a:rPr>
              <a:t>eyes</a:t>
            </a:r>
            <a:r>
              <a:rPr lang="en-GB" dirty="0" smtClean="0"/>
              <a:t> can no-longer see the horror of war.</a:t>
            </a:r>
            <a:endParaRPr lang="en-GB" dirty="0"/>
          </a:p>
        </p:txBody>
      </p:sp>
    </p:spTree>
    <p:custDataLst>
      <p:tags r:id="rId1"/>
    </p:custDataLst>
    <p:extLst>
      <p:ext uri="{BB962C8B-B14F-4D97-AF65-F5344CB8AC3E}">
        <p14:creationId xmlns:p14="http://schemas.microsoft.com/office/powerpoint/2010/main" val="700393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effectLst>
                  <a:outerShdw blurRad="38100" dist="38100" dir="2700000" algn="tl">
                    <a:srgbClr val="000000">
                      <a:alpha val="43137"/>
                    </a:srgbClr>
                  </a:outerShdw>
                </a:effectLst>
                <a:latin typeface="Comic Sans MS" panose="030F0702030302020204" pitchFamily="66" charset="0"/>
              </a:rPr>
              <a:t>The </a:t>
            </a:r>
            <a:r>
              <a:rPr lang="en-GB" b="1" dirty="0" smtClean="0">
                <a:effectLst>
                  <a:outerShdw blurRad="38100" dist="38100" dir="2700000" algn="tl">
                    <a:srgbClr val="000000">
                      <a:alpha val="43137"/>
                    </a:srgbClr>
                  </a:outerShdw>
                </a:effectLst>
                <a:latin typeface="Comic Sans MS" panose="030F0702030302020204" pitchFamily="66" charset="0"/>
              </a:rPr>
              <a:t>Dominant Elements</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GB" sz="4000" dirty="0" smtClean="0">
                <a:latin typeface="Comic Sans MS" panose="030F0702030302020204" pitchFamily="66" charset="0"/>
              </a:rPr>
              <a:t>Owen’s </a:t>
            </a:r>
            <a:r>
              <a:rPr lang="en-GB" sz="4000" dirty="0">
                <a:latin typeface="Comic Sans MS" panose="030F0702030302020204" pitchFamily="66" charset="0"/>
              </a:rPr>
              <a:t>choice of words in </a:t>
            </a:r>
            <a:r>
              <a:rPr lang="en-GB" sz="4000" i="1" dirty="0">
                <a:latin typeface="Comic Sans MS" panose="030F0702030302020204" pitchFamily="66" charset="0"/>
              </a:rPr>
              <a:t>Exposure</a:t>
            </a:r>
            <a:r>
              <a:rPr lang="en-GB" sz="4000" dirty="0">
                <a:latin typeface="Comic Sans MS" panose="030F0702030302020204" pitchFamily="66" charset="0"/>
              </a:rPr>
              <a:t> powerfully, but simply, describes the extremes to which he and his men were exposed for two days. The poem is dominated by words from the </a:t>
            </a:r>
            <a:r>
              <a:rPr lang="en-GB" sz="4000" dirty="0">
                <a:latin typeface="Comic Sans MS" panose="030F0702030302020204" pitchFamily="66" charset="0"/>
                <a:hlinkClick r:id="rId3"/>
              </a:rPr>
              <a:t>semantic field</a:t>
            </a:r>
            <a:r>
              <a:rPr lang="en-GB" sz="4000" dirty="0">
                <a:latin typeface="Comic Sans MS" panose="030F0702030302020204" pitchFamily="66" charset="0"/>
              </a:rPr>
              <a:t> of the weather, most of which are qualified by terms with negative associations: </a:t>
            </a:r>
            <a:endParaRPr lang="en-GB" sz="4000" dirty="0" smtClean="0">
              <a:latin typeface="Comic Sans MS" panose="030F0702030302020204" pitchFamily="66" charset="0"/>
            </a:endParaRPr>
          </a:p>
          <a:p>
            <a:pPr marL="0" indent="0">
              <a:buNone/>
            </a:pPr>
            <a:endParaRPr lang="en-GB" sz="4000" dirty="0">
              <a:latin typeface="Comic Sans MS" panose="030F0702030302020204" pitchFamily="66" charset="0"/>
            </a:endParaRPr>
          </a:p>
          <a:p>
            <a:r>
              <a:rPr lang="en-GB" sz="4000" dirty="0">
                <a:latin typeface="Comic Sans MS" panose="030F0702030302020204" pitchFamily="66" charset="0"/>
              </a:rPr>
              <a:t>‘iced east winds’ l.1</a:t>
            </a:r>
          </a:p>
          <a:p>
            <a:r>
              <a:rPr lang="en-GB" sz="4000" dirty="0">
                <a:latin typeface="Comic Sans MS" panose="030F0702030302020204" pitchFamily="66" charset="0"/>
              </a:rPr>
              <a:t>‘mad gusts’ l.6</a:t>
            </a:r>
          </a:p>
          <a:p>
            <a:r>
              <a:rPr lang="en-GB" sz="4000" dirty="0">
                <a:latin typeface="Comic Sans MS" panose="030F0702030302020204" pitchFamily="66" charset="0"/>
              </a:rPr>
              <a:t>‘rain soaks’ l.12</a:t>
            </a:r>
          </a:p>
          <a:p>
            <a:r>
              <a:rPr lang="en-GB" sz="4000" dirty="0">
                <a:latin typeface="Comic Sans MS" panose="030F0702030302020204" pitchFamily="66" charset="0"/>
              </a:rPr>
              <a:t>‘clouds sag stormy’ l.12</a:t>
            </a:r>
          </a:p>
          <a:p>
            <a:r>
              <a:rPr lang="en-GB" sz="4000" dirty="0">
                <a:latin typeface="Comic Sans MS" panose="030F0702030302020204" pitchFamily="66" charset="0"/>
              </a:rPr>
              <a:t>‘Dawn massing in the east’ l.13</a:t>
            </a:r>
          </a:p>
          <a:p>
            <a:r>
              <a:rPr lang="en-GB" sz="4000" dirty="0">
                <a:latin typeface="Comic Sans MS" panose="030F0702030302020204" pitchFamily="66" charset="0"/>
              </a:rPr>
              <a:t>‘ranks of grey’ (cloud) l.14</a:t>
            </a:r>
          </a:p>
          <a:p>
            <a:r>
              <a:rPr lang="en-GB" sz="4000" dirty="0">
                <a:latin typeface="Comic Sans MS" panose="030F0702030302020204" pitchFamily="66" charset="0"/>
              </a:rPr>
              <a:t>‘air .. black with snow’ l.17</a:t>
            </a:r>
          </a:p>
          <a:p>
            <a:r>
              <a:rPr lang="en-GB" sz="4000" dirty="0">
                <a:latin typeface="Comic Sans MS" panose="030F0702030302020204" pitchFamily="66" charset="0"/>
              </a:rPr>
              <a:t>‘flowing flakes’ (snow) l.18</a:t>
            </a:r>
          </a:p>
          <a:p>
            <a:r>
              <a:rPr lang="en-GB" sz="4000" dirty="0">
                <a:latin typeface="Comic Sans MS" panose="030F0702030302020204" pitchFamily="66" charset="0"/>
              </a:rPr>
              <a:t>‘the wind’s nonchalance’ l.19</a:t>
            </a:r>
          </a:p>
          <a:p>
            <a:r>
              <a:rPr lang="en-GB" sz="4000" dirty="0">
                <a:latin typeface="Comic Sans MS" panose="030F0702030302020204" pitchFamily="66" charset="0"/>
              </a:rPr>
              <a:t>‘Pale flakes ‘ (snow) l.21</a:t>
            </a:r>
          </a:p>
          <a:p>
            <a:r>
              <a:rPr lang="en-GB" sz="4000" dirty="0">
                <a:latin typeface="Comic Sans MS" panose="030F0702030302020204" pitchFamily="66" charset="0"/>
              </a:rPr>
              <a:t>‘snow-dazed’ l.22</a:t>
            </a:r>
          </a:p>
          <a:p>
            <a:r>
              <a:rPr lang="en-GB" sz="4000" dirty="0">
                <a:latin typeface="Comic Sans MS" panose="030F0702030302020204" pitchFamily="66" charset="0"/>
              </a:rPr>
              <a:t>‘frost’ l.36</a:t>
            </a:r>
          </a:p>
          <a:p>
            <a:r>
              <a:rPr lang="en-GB" sz="4000" dirty="0">
                <a:latin typeface="Comic Sans MS" panose="030F0702030302020204" pitchFamily="66" charset="0"/>
              </a:rPr>
              <a:t>‘ice’ l.39</a:t>
            </a:r>
          </a:p>
          <a:p>
            <a:pPr marL="0" indent="0">
              <a:buNone/>
            </a:pPr>
            <a:endParaRPr lang="en-GB" dirty="0"/>
          </a:p>
        </p:txBody>
      </p:sp>
      <p:cxnSp>
        <p:nvCxnSpPr>
          <p:cNvPr id="5" name="Straight Arrow Connector 4"/>
          <p:cNvCxnSpPr/>
          <p:nvPr/>
        </p:nvCxnSpPr>
        <p:spPr>
          <a:xfrm>
            <a:off x="2915816" y="2183342"/>
            <a:ext cx="3312368" cy="1533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84168" y="3573016"/>
            <a:ext cx="2232248" cy="1477328"/>
          </a:xfrm>
          <a:prstGeom prst="rect">
            <a:avLst/>
          </a:prstGeom>
          <a:noFill/>
        </p:spPr>
        <p:txBody>
          <a:bodyPr wrap="square" rtlCol="0">
            <a:spAutoFit/>
          </a:bodyPr>
          <a:lstStyle/>
          <a:p>
            <a:pPr algn="ctr"/>
            <a:r>
              <a:rPr lang="en-GB" dirty="0" smtClean="0"/>
              <a:t>A group words connected by a shared meaning, in this case: the weather</a:t>
            </a:r>
            <a:endParaRPr lang="en-GB" dirty="0"/>
          </a:p>
        </p:txBody>
      </p:sp>
    </p:spTree>
    <p:custDataLst>
      <p:tags r:id="rId1"/>
    </p:custDataLst>
    <p:extLst>
      <p:ext uri="{BB962C8B-B14F-4D97-AF65-F5344CB8AC3E}">
        <p14:creationId xmlns:p14="http://schemas.microsoft.com/office/powerpoint/2010/main" val="152002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984971"/>
            <a:ext cx="7772400" cy="1362075"/>
          </a:xfrm>
        </p:spPr>
        <p:txBody>
          <a:bodyPr>
            <a:noAutofit/>
          </a:bodyPr>
          <a:lstStyle/>
          <a:p>
            <a:r>
              <a:rPr lang="en-GB" sz="6000" dirty="0" smtClean="0"/>
              <a:t>What is ‘exposure’?</a:t>
            </a:r>
            <a:endParaRPr lang="en-GB" sz="6000" dirty="0"/>
          </a:p>
        </p:txBody>
      </p:sp>
      <p:sp>
        <p:nvSpPr>
          <p:cNvPr id="5" name="Text Placeholder 4"/>
          <p:cNvSpPr>
            <a:spLocks noGrp="1"/>
          </p:cNvSpPr>
          <p:nvPr>
            <p:ph type="body" idx="1"/>
          </p:nvPr>
        </p:nvSpPr>
        <p:spPr>
          <a:xfrm>
            <a:off x="683568" y="1484784"/>
            <a:ext cx="7772400" cy="1500187"/>
          </a:xfrm>
        </p:spPr>
        <p:txBody>
          <a:bodyPr>
            <a:normAutofit/>
          </a:bodyPr>
          <a:lstStyle/>
          <a:p>
            <a:r>
              <a:rPr lang="en-GB" sz="3600" dirty="0" smtClean="0"/>
              <a:t>‘Exposure’ by Wilfred Owen</a:t>
            </a:r>
            <a:endParaRPr lang="en-GB" sz="3600" dirty="0"/>
          </a:p>
        </p:txBody>
      </p:sp>
    </p:spTree>
    <p:extLst>
      <p:ext uri="{BB962C8B-B14F-4D97-AF65-F5344CB8AC3E}">
        <p14:creationId xmlns:p14="http://schemas.microsoft.com/office/powerpoint/2010/main" val="2935801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effectLst>
                  <a:outerShdw blurRad="38100" dist="38100" dir="2700000" algn="tl">
                    <a:srgbClr val="000000">
                      <a:alpha val="43137"/>
                    </a:srgbClr>
                  </a:outerShdw>
                </a:effectLst>
                <a:latin typeface="Comic Sans MS" panose="030F0702030302020204" pitchFamily="66" charset="0"/>
              </a:rPr>
              <a:t>Structure and versification in </a:t>
            </a:r>
            <a:r>
              <a:rPr lang="en-GB" dirty="0" smtClean="0">
                <a:effectLst>
                  <a:outerShdw blurRad="38100" dist="38100" dir="2700000" algn="tl">
                    <a:srgbClr val="000000">
                      <a:alpha val="43137"/>
                    </a:srgbClr>
                  </a:outerShdw>
                </a:effectLst>
                <a:latin typeface="Comic Sans MS" panose="030F0702030302020204" pitchFamily="66" charset="0"/>
              </a:rPr>
              <a:t>‘Exposure’</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noAutofit/>
          </a:bodyPr>
          <a:lstStyle/>
          <a:p>
            <a:pPr marL="0" indent="0">
              <a:buNone/>
            </a:pPr>
            <a:r>
              <a:rPr lang="en-GB" sz="1900" dirty="0" smtClean="0">
                <a:latin typeface="Comic Sans MS" panose="030F0702030302020204" pitchFamily="66" charset="0"/>
              </a:rPr>
              <a:t>Each </a:t>
            </a:r>
            <a:r>
              <a:rPr lang="en-GB" sz="1900" dirty="0">
                <a:latin typeface="Comic Sans MS" panose="030F0702030302020204" pitchFamily="66" charset="0"/>
              </a:rPr>
              <a:t>of Owen’s eight stanzas ends with a short half line. In the first, third, fourth and final verses Owen creates the burden: </a:t>
            </a:r>
            <a:r>
              <a:rPr lang="en-GB" sz="1900" b="1" dirty="0">
                <a:solidFill>
                  <a:srgbClr val="FF0000"/>
                </a:solidFill>
                <a:effectLst>
                  <a:outerShdw blurRad="38100" dist="38100" dir="2700000" algn="tl">
                    <a:srgbClr val="000000">
                      <a:alpha val="43137"/>
                    </a:srgbClr>
                  </a:outerShdw>
                </a:effectLst>
                <a:latin typeface="Comic Sans MS" panose="030F0702030302020204" pitchFamily="66" charset="0"/>
              </a:rPr>
              <a:t>‘But nothing happens’</a:t>
            </a:r>
            <a:r>
              <a:rPr lang="en-GB" sz="1900" dirty="0">
                <a:latin typeface="Comic Sans MS" panose="030F0702030302020204" pitchFamily="66" charset="0"/>
              </a:rPr>
              <a:t>. Each of the short, last lines in the remaining stanzas has a story of its own to tell. </a:t>
            </a:r>
            <a:r>
              <a:rPr lang="en-GB" sz="1900" u="sng" dirty="0">
                <a:effectLst>
                  <a:outerShdw blurRad="38100" dist="38100" dir="2700000" algn="tl">
                    <a:srgbClr val="000000">
                      <a:alpha val="43137"/>
                    </a:srgbClr>
                  </a:outerShdw>
                </a:effectLst>
                <a:latin typeface="Comic Sans MS" panose="030F0702030302020204" pitchFamily="66" charset="0"/>
              </a:rPr>
              <a:t>When written or read out these lines read</a:t>
            </a:r>
            <a:r>
              <a:rPr lang="en-GB" sz="1900" dirty="0">
                <a:latin typeface="Comic Sans MS" panose="030F0702030302020204" pitchFamily="66" charset="0"/>
              </a:rPr>
              <a:t>:</a:t>
            </a:r>
          </a:p>
          <a:p>
            <a:pPr marL="0" indent="0">
              <a:buNone/>
            </a:pPr>
            <a:endParaRPr lang="en-GB" sz="1900" dirty="0">
              <a:latin typeface="Comic Sans MS" panose="030F0702030302020204" pitchFamily="66" charset="0"/>
            </a:endParaRPr>
          </a:p>
          <a:p>
            <a:pPr marL="0" indent="0">
              <a:buNone/>
            </a:pPr>
            <a:r>
              <a:rPr lang="en-GB" sz="1900" dirty="0">
                <a:latin typeface="Comic Sans MS" panose="030F0702030302020204" pitchFamily="66" charset="0"/>
              </a:rPr>
              <a:t>‘What are we doing here?’</a:t>
            </a:r>
          </a:p>
          <a:p>
            <a:pPr marL="0" indent="0">
              <a:buNone/>
            </a:pPr>
            <a:r>
              <a:rPr lang="en-GB" sz="1900" dirty="0">
                <a:latin typeface="Comic Sans MS" panose="030F0702030302020204" pitchFamily="66" charset="0"/>
              </a:rPr>
              <a:t>‘Is it that we are dying?’</a:t>
            </a:r>
          </a:p>
          <a:p>
            <a:pPr marL="0" indent="0">
              <a:buNone/>
            </a:pPr>
            <a:r>
              <a:rPr lang="en-GB" sz="1900" dirty="0">
                <a:latin typeface="Comic Sans MS" panose="030F0702030302020204" pitchFamily="66" charset="0"/>
              </a:rPr>
              <a:t>‘We turn back to our dying.’</a:t>
            </a:r>
          </a:p>
          <a:p>
            <a:pPr marL="0" indent="0">
              <a:buNone/>
            </a:pPr>
            <a:r>
              <a:rPr lang="en-GB" sz="1900" dirty="0">
                <a:latin typeface="Comic Sans MS" panose="030F0702030302020204" pitchFamily="66" charset="0"/>
              </a:rPr>
              <a:t>‘For love of God is dying.’</a:t>
            </a:r>
          </a:p>
          <a:p>
            <a:pPr marL="0" indent="0">
              <a:buNone/>
            </a:pPr>
            <a:endParaRPr lang="en-GB" sz="1900" dirty="0" smtClean="0">
              <a:latin typeface="Comic Sans MS" panose="030F0702030302020204" pitchFamily="66" charset="0"/>
            </a:endParaRPr>
          </a:p>
          <a:p>
            <a:pPr marL="0" indent="0">
              <a:buNone/>
            </a:pPr>
            <a:r>
              <a:rPr lang="en-GB" sz="1900" dirty="0" smtClean="0">
                <a:latin typeface="Comic Sans MS" panose="030F0702030302020204" pitchFamily="66" charset="0"/>
              </a:rPr>
              <a:t>The </a:t>
            </a:r>
            <a:r>
              <a:rPr lang="en-GB" sz="1900" dirty="0">
                <a:latin typeface="Comic Sans MS" panose="030F0702030302020204" pitchFamily="66" charset="0"/>
              </a:rPr>
              <a:t>first question is answered by the second, which prompts the action of the third. The penultimate verse ends </a:t>
            </a:r>
            <a:r>
              <a:rPr lang="en-GB" sz="1900" dirty="0" smtClean="0">
                <a:latin typeface="Comic Sans MS" panose="030F0702030302020204" pitchFamily="66" charset="0"/>
              </a:rPr>
              <a:t>emotionally </a:t>
            </a:r>
            <a:r>
              <a:rPr lang="en-GB" sz="1900" dirty="0">
                <a:latin typeface="Comic Sans MS" panose="030F0702030302020204" pitchFamily="66" charset="0"/>
              </a:rPr>
              <a:t>and perhaps ambiguously. Here on the field of battle the men make Christ-like sacrifices for those they love. Yet Owen suggests the love of God for them, and their faith in God, seems to have </a:t>
            </a:r>
            <a:r>
              <a:rPr lang="en-GB" sz="1900" dirty="0" smtClean="0">
                <a:latin typeface="Comic Sans MS" panose="030F0702030302020204" pitchFamily="66" charset="0"/>
              </a:rPr>
              <a:t>died… </a:t>
            </a:r>
            <a:endParaRPr lang="en-GB" sz="190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4205515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effectLst>
                  <a:outerShdw blurRad="38100" dist="38100" dir="2700000" algn="tl">
                    <a:srgbClr val="000000">
                      <a:alpha val="43137"/>
                    </a:srgbClr>
                  </a:outerShdw>
                </a:effectLst>
                <a:latin typeface="Comic Sans MS" panose="030F0702030302020204" pitchFamily="66" charset="0"/>
              </a:rPr>
              <a:t>Structure and </a:t>
            </a:r>
            <a:r>
              <a:rPr lang="en-GB" dirty="0" smtClean="0">
                <a:effectLst>
                  <a:outerShdw blurRad="38100" dist="38100" dir="2700000" algn="tl">
                    <a:srgbClr val="000000">
                      <a:alpha val="43137"/>
                    </a:srgbClr>
                  </a:outerShdw>
                </a:effectLst>
                <a:latin typeface="Comic Sans MS" panose="030F0702030302020204" pitchFamily="66" charset="0"/>
              </a:rPr>
              <a:t>impact on reader in ‘</a:t>
            </a:r>
            <a:r>
              <a:rPr lang="en-GB" dirty="0">
                <a:effectLst>
                  <a:outerShdw blurRad="38100" dist="38100" dir="2700000" algn="tl">
                    <a:srgbClr val="000000">
                      <a:alpha val="43137"/>
                    </a:srgbClr>
                  </a:outerShdw>
                </a:effectLst>
                <a:latin typeface="Comic Sans MS" panose="030F0702030302020204" pitchFamily="66" charset="0"/>
              </a:rPr>
              <a:t>Exposure’</a:t>
            </a:r>
          </a:p>
        </p:txBody>
      </p:sp>
      <p:sp>
        <p:nvSpPr>
          <p:cNvPr id="3" name="Content Placeholder 2"/>
          <p:cNvSpPr>
            <a:spLocks noGrp="1"/>
          </p:cNvSpPr>
          <p:nvPr>
            <p:ph idx="1"/>
          </p:nvPr>
        </p:nvSpPr>
        <p:spPr/>
        <p:txBody>
          <a:bodyPr>
            <a:noAutofit/>
          </a:bodyPr>
          <a:lstStyle/>
          <a:p>
            <a:pPr marL="0" indent="0">
              <a:buNone/>
            </a:pPr>
            <a:r>
              <a:rPr lang="en-GB" sz="2300" dirty="0" smtClean="0">
                <a:latin typeface="Comic Sans MS" panose="030F0702030302020204" pitchFamily="66" charset="0"/>
              </a:rPr>
              <a:t>The </a:t>
            </a:r>
            <a:r>
              <a:rPr lang="en-GB" sz="2300" dirty="0">
                <a:latin typeface="Comic Sans MS" panose="030F0702030302020204" pitchFamily="66" charset="0"/>
              </a:rPr>
              <a:t>five line stanzas are constant throughout, using half rhyme to form a </a:t>
            </a:r>
            <a:r>
              <a:rPr lang="en-GB" sz="2300" dirty="0" smtClean="0">
                <a:solidFill>
                  <a:srgbClr val="FF0000"/>
                </a:solidFill>
                <a:latin typeface="Comic Sans MS" panose="030F0702030302020204" pitchFamily="66" charset="0"/>
              </a:rPr>
              <a:t>A</a:t>
            </a:r>
            <a:r>
              <a:rPr lang="en-GB" sz="2300" dirty="0" smtClean="0">
                <a:solidFill>
                  <a:srgbClr val="00B050"/>
                </a:solidFill>
                <a:latin typeface="Comic Sans MS" panose="030F0702030302020204" pitchFamily="66" charset="0"/>
              </a:rPr>
              <a:t>BB</a:t>
            </a:r>
            <a:r>
              <a:rPr lang="en-GB" sz="2300" dirty="0" smtClean="0">
                <a:solidFill>
                  <a:srgbClr val="FF0000"/>
                </a:solidFill>
                <a:latin typeface="Comic Sans MS" panose="030F0702030302020204" pitchFamily="66" charset="0"/>
              </a:rPr>
              <a:t>A - </a:t>
            </a:r>
            <a:r>
              <a:rPr lang="en-GB" sz="2300" dirty="0" smtClean="0">
                <a:solidFill>
                  <a:srgbClr val="00B0F0"/>
                </a:solidFill>
                <a:latin typeface="Comic Sans MS" panose="030F0702030302020204" pitchFamily="66" charset="0"/>
              </a:rPr>
              <a:t>C</a:t>
            </a:r>
            <a:r>
              <a:rPr lang="en-GB" sz="2300" dirty="0" smtClean="0">
                <a:latin typeface="Comic Sans MS" panose="030F0702030302020204" pitchFamily="66" charset="0"/>
              </a:rPr>
              <a:t> </a:t>
            </a:r>
            <a:r>
              <a:rPr lang="en-GB" sz="2300" dirty="0">
                <a:latin typeface="Comic Sans MS" panose="030F0702030302020204" pitchFamily="66" charset="0"/>
              </a:rPr>
              <a:t>rhyme scheme. What is interesting in this poem is the fifth line - it defies our </a:t>
            </a:r>
            <a:r>
              <a:rPr lang="en-GB" sz="2300" dirty="0" smtClean="0">
                <a:latin typeface="Comic Sans MS" panose="030F0702030302020204" pitchFamily="66" charset="0"/>
              </a:rPr>
              <a:t>expectations </a:t>
            </a:r>
            <a:r>
              <a:rPr lang="en-GB" sz="2300" dirty="0">
                <a:latin typeface="Comic Sans MS" panose="030F0702030302020204" pitchFamily="66" charset="0"/>
              </a:rPr>
              <a:t>when reading it. </a:t>
            </a:r>
            <a:r>
              <a:rPr lang="en-GB" sz="2300" dirty="0">
                <a:solidFill>
                  <a:srgbClr val="FF0000"/>
                </a:solidFill>
                <a:effectLst>
                  <a:outerShdw blurRad="38100" dist="38100" dir="2700000" algn="tl">
                    <a:srgbClr val="000000">
                      <a:alpha val="43137"/>
                    </a:srgbClr>
                  </a:outerShdw>
                </a:effectLst>
                <a:latin typeface="Comic Sans MS" panose="030F0702030302020204" pitchFamily="66" charset="0"/>
              </a:rPr>
              <a:t>A reader would either expect the stanza to finish at the end of the fourth line, or to continue after the end of the shortened fifth line. By extending beyond the fourth, Owen could be showing that war is dragged out longer than is expected.</a:t>
            </a:r>
            <a:r>
              <a:rPr lang="en-GB" sz="2300" dirty="0">
                <a:latin typeface="Comic Sans MS" panose="030F0702030302020204" pitchFamily="66" charset="0"/>
              </a:rPr>
              <a:t> Indeed, the ellipses (...) indicate long missing periods of nothingness, where the events are too empty to be written into the poem. This enhances the impression of time being drawn out. However, </a:t>
            </a:r>
            <a:r>
              <a:rPr lang="en-GB" sz="2300" dirty="0">
                <a:solidFill>
                  <a:srgbClr val="FF0000"/>
                </a:solidFill>
                <a:effectLst>
                  <a:outerShdw blurRad="38100" dist="38100" dir="2700000" algn="tl">
                    <a:srgbClr val="000000">
                      <a:alpha val="43137"/>
                    </a:srgbClr>
                  </a:outerShdw>
                </a:effectLst>
                <a:latin typeface="Comic Sans MS" panose="030F0702030302020204" pitchFamily="66" charset="0"/>
              </a:rPr>
              <a:t>the fifth line being shortened creates an alternative effect of the stanza being cut off too early. Is this representative of life being cut short? </a:t>
            </a:r>
          </a:p>
        </p:txBody>
      </p:sp>
    </p:spTree>
    <p:extLst>
      <p:ext uri="{BB962C8B-B14F-4D97-AF65-F5344CB8AC3E}">
        <p14:creationId xmlns:p14="http://schemas.microsoft.com/office/powerpoint/2010/main" val="1659943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latin typeface="Comic Sans MS" panose="030F0702030302020204" pitchFamily="66" charset="0"/>
              </a:rPr>
              <a:t>Rhyme</a:t>
            </a:r>
            <a:endParaRPr lang="en-GB" b="1"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dirty="0">
                <a:latin typeface="Comic Sans MS" panose="030F0702030302020204" pitchFamily="66" charset="0"/>
              </a:rPr>
              <a:t>Owen’s use of </a:t>
            </a:r>
            <a:r>
              <a:rPr lang="en-GB" b="1" dirty="0">
                <a:solidFill>
                  <a:srgbClr val="FF0000"/>
                </a:solidFill>
                <a:effectLst>
                  <a:outerShdw blurRad="38100" dist="38100" dir="2700000" algn="tl">
                    <a:srgbClr val="000000">
                      <a:alpha val="43137"/>
                    </a:srgbClr>
                  </a:outerShdw>
                </a:effectLst>
                <a:latin typeface="Comic Sans MS" panose="030F0702030302020204" pitchFamily="66" charset="0"/>
              </a:rPr>
              <a:t>pararhyme</a:t>
            </a:r>
            <a:r>
              <a:rPr lang="en-GB" dirty="0">
                <a:latin typeface="Comic Sans MS" panose="030F0702030302020204" pitchFamily="66" charset="0"/>
              </a:rPr>
              <a:t> </a:t>
            </a:r>
            <a:r>
              <a:rPr lang="en-GB" dirty="0" smtClean="0">
                <a:latin typeface="Comic Sans MS" panose="030F0702030302020204" pitchFamily="66" charset="0"/>
              </a:rPr>
              <a:t>(</a:t>
            </a:r>
            <a:r>
              <a:rPr lang="en-GB"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 </a:t>
            </a:r>
            <a:r>
              <a:rPr lang="en-GB" b="1" i="1" dirty="0">
                <a:solidFill>
                  <a:srgbClr val="FF0000"/>
                </a:solidFill>
                <a:effectLst>
                  <a:outerShdw blurRad="38100" dist="38100" dir="2700000" algn="tl">
                    <a:srgbClr val="000000">
                      <a:alpha val="43137"/>
                    </a:srgbClr>
                  </a:outerShdw>
                </a:effectLst>
                <a:latin typeface="Comic Sans MS" panose="030F0702030302020204" pitchFamily="66" charset="0"/>
              </a:rPr>
              <a:t>partial or imperfect rhyme which does not rhyme fully but uses similar rather than identical </a:t>
            </a:r>
            <a:r>
              <a:rPr lang="en-GB"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vowels</a:t>
            </a:r>
            <a:r>
              <a:rPr lang="en-GB" dirty="0" smtClean="0">
                <a:latin typeface="Comic Sans MS" panose="030F0702030302020204" pitchFamily="66" charset="0"/>
              </a:rPr>
              <a:t>) </a:t>
            </a:r>
            <a:r>
              <a:rPr lang="en-GB" dirty="0">
                <a:latin typeface="Comic Sans MS" panose="030F0702030302020204" pitchFamily="66" charset="0"/>
              </a:rPr>
              <a:t>is clearly developed in </a:t>
            </a:r>
            <a:r>
              <a:rPr lang="en-GB" dirty="0" smtClean="0">
                <a:latin typeface="Comic Sans MS" panose="030F0702030302020204" pitchFamily="66" charset="0"/>
              </a:rPr>
              <a:t>‘Exposure’. </a:t>
            </a:r>
            <a:r>
              <a:rPr lang="en-GB" dirty="0">
                <a:latin typeface="Comic Sans MS" panose="030F0702030302020204" pitchFamily="66" charset="0"/>
              </a:rPr>
              <a:t>The sounds create </a:t>
            </a:r>
            <a:r>
              <a:rPr lang="en-GB" dirty="0" smtClean="0">
                <a:latin typeface="Comic Sans MS" panose="030F0702030302020204" pitchFamily="66" charset="0"/>
              </a:rPr>
              <a:t>disharmony </a:t>
            </a:r>
            <a:r>
              <a:rPr lang="en-GB" dirty="0">
                <a:latin typeface="Comic Sans MS" panose="030F0702030302020204" pitchFamily="66" charset="0"/>
              </a:rPr>
              <a:t>and challenge our expectation, yet Owen uses a regular pattern of </a:t>
            </a:r>
            <a:r>
              <a:rPr lang="en-GB" b="1" dirty="0">
                <a:solidFill>
                  <a:srgbClr val="FF0000"/>
                </a:solidFill>
                <a:effectLst>
                  <a:outerShdw blurRad="38100" dist="38100" dir="2700000" algn="tl">
                    <a:srgbClr val="000000">
                      <a:alpha val="43137"/>
                    </a:srgbClr>
                  </a:outerShdw>
                </a:effectLst>
                <a:latin typeface="Comic Sans MS" panose="030F0702030302020204" pitchFamily="66" charset="0"/>
              </a:rPr>
              <a:t>ab</a:t>
            </a:r>
            <a:r>
              <a:rPr lang="en-GB" dirty="0">
                <a:latin typeface="Comic Sans MS" panose="030F0702030302020204" pitchFamily="66" charset="0"/>
              </a:rPr>
              <a:t> </a:t>
            </a:r>
            <a:r>
              <a:rPr lang="en-GB" b="1" dirty="0" err="1">
                <a:solidFill>
                  <a:srgbClr val="FF0000"/>
                </a:solidFill>
                <a:effectLst>
                  <a:outerShdw blurRad="38100" dist="38100" dir="2700000" algn="tl">
                    <a:srgbClr val="000000">
                      <a:alpha val="43137"/>
                    </a:srgbClr>
                  </a:outerShdw>
                </a:effectLst>
                <a:latin typeface="Comic Sans MS" panose="030F0702030302020204" pitchFamily="66" charset="0"/>
              </a:rPr>
              <a:t>ba</a:t>
            </a:r>
            <a:r>
              <a:rPr lang="en-GB" dirty="0">
                <a:latin typeface="Comic Sans MS" panose="030F0702030302020204" pitchFamily="66" charset="0"/>
              </a:rPr>
              <a:t>, which creates the sense of </a:t>
            </a:r>
            <a:r>
              <a:rPr lang="en-GB" dirty="0" smtClean="0">
                <a:latin typeface="Comic Sans MS" panose="030F0702030302020204" pitchFamily="66" charset="0"/>
              </a:rPr>
              <a:t>stillness. </a:t>
            </a:r>
            <a:r>
              <a:rPr lang="en-GB" dirty="0">
                <a:latin typeface="Comic Sans MS" panose="030F0702030302020204" pitchFamily="66" charset="0"/>
              </a:rPr>
              <a:t>Nothing changes in the rhyming </a:t>
            </a:r>
            <a:r>
              <a:rPr lang="en-GB" dirty="0" smtClean="0">
                <a:latin typeface="Comic Sans MS" panose="030F0702030302020204" pitchFamily="66" charset="0"/>
              </a:rPr>
              <a:t>pattern </a:t>
            </a:r>
            <a:r>
              <a:rPr lang="en-GB" b="1" i="1" u="sng" dirty="0" smtClean="0">
                <a:effectLst>
                  <a:outerShdw blurRad="38100" dist="38100" dir="2700000" algn="tl">
                    <a:srgbClr val="000000">
                      <a:alpha val="43137"/>
                    </a:srgbClr>
                  </a:outerShdw>
                </a:effectLst>
                <a:latin typeface="Comic Sans MS" panose="030F0702030302020204" pitchFamily="66" charset="0"/>
              </a:rPr>
              <a:t>AND</a:t>
            </a:r>
            <a:r>
              <a:rPr lang="en-GB" dirty="0" smtClean="0">
                <a:latin typeface="Comic Sans MS" panose="030F0702030302020204" pitchFamily="66" charset="0"/>
              </a:rPr>
              <a:t> </a:t>
            </a:r>
            <a:r>
              <a:rPr lang="en-GB" dirty="0">
                <a:latin typeface="Comic Sans MS" panose="030F0702030302020204" pitchFamily="66" charset="0"/>
              </a:rPr>
              <a:t>nothing happens on the front.</a:t>
            </a:r>
          </a:p>
        </p:txBody>
      </p:sp>
    </p:spTree>
    <p:custDataLst>
      <p:tags r:id="rId1"/>
    </p:custDataLst>
    <p:extLst>
      <p:ext uri="{BB962C8B-B14F-4D97-AF65-F5344CB8AC3E}">
        <p14:creationId xmlns:p14="http://schemas.microsoft.com/office/powerpoint/2010/main" val="3507793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36" y="0"/>
            <a:ext cx="9131263" cy="6858000"/>
          </a:xfrm>
        </p:spPr>
        <p:txBody>
          <a:bodyPr>
            <a:noAutofit/>
          </a:bodyPr>
          <a:lstStyle/>
          <a:p>
            <a:pPr marL="0" indent="0">
              <a:buNone/>
            </a:pPr>
            <a:r>
              <a:rPr lang="en-GB" sz="1800" b="1" u="sng" dirty="0">
                <a:effectLst>
                  <a:outerShdw blurRad="38100" dist="38100" dir="2700000" algn="tl">
                    <a:srgbClr val="000000">
                      <a:alpha val="43137"/>
                    </a:srgbClr>
                  </a:outerShdw>
                </a:effectLst>
              </a:rPr>
              <a:t>The action is all in the </a:t>
            </a:r>
            <a:r>
              <a:rPr lang="en-GB" sz="1800" b="1" u="sng" dirty="0" smtClean="0">
                <a:effectLst>
                  <a:outerShdw blurRad="38100" dist="38100" dir="2700000" algn="tl">
                    <a:srgbClr val="000000">
                      <a:alpha val="43137"/>
                    </a:srgbClr>
                  </a:outerShdw>
                </a:effectLst>
              </a:rPr>
              <a:t>rhymes.  Pick 1 and annotate your poem accordingly.</a:t>
            </a:r>
            <a:endParaRPr lang="en-GB" sz="1800" b="1" u="sng" dirty="0">
              <a:effectLst>
                <a:outerShdw blurRad="38100" dist="38100" dir="2700000" algn="tl">
                  <a:srgbClr val="000000">
                    <a:alpha val="43137"/>
                  </a:srgbClr>
                </a:outerShdw>
              </a:effectLst>
            </a:endParaRPr>
          </a:p>
          <a:p>
            <a:r>
              <a:rPr lang="en-GB" sz="2000" dirty="0" smtClean="0"/>
              <a:t>‘</a:t>
            </a:r>
            <a:r>
              <a:rPr lang="en-GB" sz="2000" dirty="0"/>
              <a:t>knife </a:t>
            </a:r>
            <a:r>
              <a:rPr lang="en-GB" sz="2000" b="1" dirty="0">
                <a:solidFill>
                  <a:srgbClr val="FF0000"/>
                </a:solidFill>
                <a:effectLst>
                  <a:outerShdw blurRad="38100" dist="38100" dir="2700000" algn="tl">
                    <a:srgbClr val="000000">
                      <a:alpha val="43137"/>
                    </a:srgbClr>
                  </a:outerShdw>
                </a:effectLst>
              </a:rPr>
              <a:t>us</a:t>
            </a:r>
            <a:r>
              <a:rPr lang="en-GB" sz="2000" dirty="0"/>
              <a:t>’ / ‘nervo</a:t>
            </a:r>
            <a:r>
              <a:rPr lang="en-GB" sz="2000" b="1" dirty="0">
                <a:solidFill>
                  <a:srgbClr val="FF0000"/>
                </a:solidFill>
                <a:effectLst>
                  <a:outerShdw blurRad="38100" dist="38100" dir="2700000" algn="tl">
                    <a:srgbClr val="000000">
                      <a:alpha val="43137"/>
                    </a:srgbClr>
                  </a:outerShdw>
                </a:effectLst>
              </a:rPr>
              <a:t>us</a:t>
            </a:r>
            <a:r>
              <a:rPr lang="en-GB" sz="2000" dirty="0"/>
              <a:t>’ l.1,4: The attack of the wind may mask the attack of the human enemy, causing fear</a:t>
            </a:r>
          </a:p>
          <a:p>
            <a:r>
              <a:rPr lang="en-GB" sz="2000" dirty="0"/>
              <a:t>‘sil</a:t>
            </a:r>
            <a:r>
              <a:rPr lang="en-GB" sz="2000" b="1" dirty="0">
                <a:solidFill>
                  <a:srgbClr val="FF0000"/>
                </a:solidFill>
                <a:effectLst>
                  <a:outerShdw blurRad="38100" dist="38100" dir="2700000" algn="tl">
                    <a:srgbClr val="000000">
                      <a:alpha val="43137"/>
                    </a:srgbClr>
                  </a:outerShdw>
                </a:effectLst>
              </a:rPr>
              <a:t>ent</a:t>
            </a:r>
            <a:r>
              <a:rPr lang="en-GB" sz="2000" dirty="0"/>
              <a:t>’ / ‘sali</a:t>
            </a:r>
            <a:r>
              <a:rPr lang="en-GB" sz="2000" b="1" dirty="0">
                <a:solidFill>
                  <a:srgbClr val="FF0000"/>
                </a:solidFill>
                <a:effectLst>
                  <a:outerShdw blurRad="38100" dist="38100" dir="2700000" algn="tl">
                    <a:srgbClr val="000000">
                      <a:alpha val="43137"/>
                    </a:srgbClr>
                  </a:outerShdw>
                </a:effectLst>
              </a:rPr>
              <a:t>ent</a:t>
            </a:r>
            <a:r>
              <a:rPr lang="en-GB" sz="2000" dirty="0"/>
              <a:t>’ l.2,3: The sleepless anxiety caused by the utter quiet of the night makes the men forget the important features of the battle field</a:t>
            </a:r>
          </a:p>
          <a:p>
            <a:r>
              <a:rPr lang="en-GB" sz="2000" dirty="0"/>
              <a:t>Wi</a:t>
            </a:r>
            <a:r>
              <a:rPr lang="en-GB" sz="2000" b="1" dirty="0">
                <a:solidFill>
                  <a:srgbClr val="FF0000"/>
                </a:solidFill>
                <a:effectLst>
                  <a:outerShdw blurRad="38100" dist="38100" dir="2700000" algn="tl">
                    <a:srgbClr val="000000">
                      <a:alpha val="43137"/>
                    </a:srgbClr>
                  </a:outerShdw>
                </a:effectLst>
              </a:rPr>
              <a:t>r</a:t>
            </a:r>
            <a:r>
              <a:rPr lang="en-GB" sz="2000" dirty="0"/>
              <a:t>e/wa</a:t>
            </a:r>
            <a:r>
              <a:rPr lang="en-GB" sz="2000" b="1" dirty="0">
                <a:solidFill>
                  <a:srgbClr val="FF0000"/>
                </a:solidFill>
              </a:rPr>
              <a:t>r</a:t>
            </a:r>
            <a:r>
              <a:rPr lang="en-GB" sz="2000" dirty="0"/>
              <a:t> l.2/l.3 Owen pulls together the minutiae of conflict - the barbed ‘wire’ l.6 with the collective noun ‘war’ l.9 which consolidates the whole horror</a:t>
            </a:r>
          </a:p>
          <a:p>
            <a:r>
              <a:rPr lang="en-GB" sz="2000" dirty="0"/>
              <a:t>Bram</a:t>
            </a:r>
            <a:r>
              <a:rPr lang="en-GB" sz="2000" b="1" dirty="0">
                <a:solidFill>
                  <a:srgbClr val="FF0000"/>
                </a:solidFill>
                <a:effectLst>
                  <a:outerShdw blurRad="38100" dist="38100" dir="2700000" algn="tl">
                    <a:srgbClr val="000000">
                      <a:alpha val="43137"/>
                    </a:srgbClr>
                  </a:outerShdw>
                </a:effectLst>
              </a:rPr>
              <a:t>bles</a:t>
            </a:r>
            <a:r>
              <a:rPr lang="en-GB" sz="2000" dirty="0"/>
              <a:t>/rum</a:t>
            </a:r>
            <a:r>
              <a:rPr lang="en-GB" sz="2000" b="1" dirty="0">
                <a:solidFill>
                  <a:srgbClr val="FF0000"/>
                </a:solidFill>
                <a:effectLst>
                  <a:outerShdw blurRad="38100" dist="38100" dir="2700000" algn="tl">
                    <a:srgbClr val="000000">
                      <a:alpha val="43137"/>
                    </a:srgbClr>
                  </a:outerShdw>
                </a:effectLst>
              </a:rPr>
              <a:t>bles</a:t>
            </a:r>
            <a:r>
              <a:rPr lang="en-GB" sz="2000" dirty="0"/>
              <a:t> l.7/l.8 Owen takes his image from nature but succeeds in showing us the barbs on the wire. Again a small detail is set against the distant booming of artillery fire</a:t>
            </a:r>
          </a:p>
          <a:p>
            <a:r>
              <a:rPr lang="en-GB" sz="2000" dirty="0"/>
              <a:t>Dawn is seen </a:t>
            </a:r>
            <a:r>
              <a:rPr lang="en-GB" sz="2000" dirty="0" smtClean="0"/>
              <a:t>and </a:t>
            </a:r>
            <a:r>
              <a:rPr lang="en-GB" sz="2000" dirty="0"/>
              <a:t>in an almost comic rhyme her ‘clouds sag stor</a:t>
            </a:r>
            <a:r>
              <a:rPr lang="en-GB" sz="2000" b="1" dirty="0">
                <a:solidFill>
                  <a:srgbClr val="FF0000"/>
                </a:solidFill>
                <a:effectLst>
                  <a:outerShdw blurRad="38100" dist="38100" dir="2700000" algn="tl">
                    <a:srgbClr val="000000">
                      <a:alpha val="43137"/>
                    </a:srgbClr>
                  </a:outerShdw>
                </a:effectLst>
              </a:rPr>
              <a:t>my</a:t>
            </a:r>
            <a:r>
              <a:rPr lang="en-GB" sz="2000" dirty="0"/>
              <a:t>’ l.12 which constitute her </a:t>
            </a:r>
            <a:r>
              <a:rPr lang="en-GB" sz="2000" i="1" dirty="0" smtClean="0"/>
              <a:t>melancholy</a:t>
            </a:r>
            <a:r>
              <a:rPr lang="en-GB" sz="2000" dirty="0" smtClean="0"/>
              <a:t> </a:t>
            </a:r>
            <a:r>
              <a:rPr lang="en-GB" sz="2000" dirty="0"/>
              <a:t>‘ar</a:t>
            </a:r>
            <a:r>
              <a:rPr lang="en-GB" sz="2000" dirty="0">
                <a:solidFill>
                  <a:srgbClr val="FF0000"/>
                </a:solidFill>
                <a:effectLst>
                  <a:outerShdw blurRad="38100" dist="38100" dir="2700000" algn="tl">
                    <a:srgbClr val="000000">
                      <a:alpha val="43137"/>
                    </a:srgbClr>
                  </a:outerShdw>
                </a:effectLst>
              </a:rPr>
              <a:t>my</a:t>
            </a:r>
            <a:r>
              <a:rPr lang="en-GB" sz="2000" dirty="0"/>
              <a:t>’ l.13.</a:t>
            </a:r>
          </a:p>
          <a:p>
            <a:r>
              <a:rPr lang="en-GB" sz="2000" dirty="0"/>
              <a:t>‘Sile</a:t>
            </a:r>
            <a:r>
              <a:rPr lang="en-GB" sz="2000" b="1" dirty="0">
                <a:solidFill>
                  <a:srgbClr val="FF0000"/>
                </a:solidFill>
                <a:effectLst>
                  <a:outerShdw blurRad="38100" dist="38100" dir="2700000" algn="tl">
                    <a:srgbClr val="000000">
                      <a:alpha val="43137"/>
                    </a:srgbClr>
                  </a:outerShdw>
                </a:effectLst>
              </a:rPr>
              <a:t>nce</a:t>
            </a:r>
            <a:r>
              <a:rPr lang="en-GB" sz="2000" dirty="0"/>
              <a:t>’ l.16 half rhymes with good effect with ‘nonchal</a:t>
            </a:r>
            <a:r>
              <a:rPr lang="en-GB" sz="2000" b="1" dirty="0">
                <a:solidFill>
                  <a:srgbClr val="FF0000"/>
                </a:solidFill>
                <a:effectLst>
                  <a:outerShdw blurRad="38100" dist="38100" dir="2700000" algn="tl">
                    <a:srgbClr val="000000">
                      <a:alpha val="43137"/>
                    </a:srgbClr>
                  </a:outerShdw>
                </a:effectLst>
              </a:rPr>
              <a:t>ance</a:t>
            </a:r>
            <a:r>
              <a:rPr lang="en-GB" sz="2000" dirty="0"/>
              <a:t>’ l.19 and emphasises the carelessness of nature</a:t>
            </a:r>
          </a:p>
          <a:p>
            <a:r>
              <a:rPr lang="en-GB" sz="2000" dirty="0"/>
              <a:t>Snow feels the ‘fa</a:t>
            </a:r>
            <a:r>
              <a:rPr lang="en-GB" sz="2000" b="1" dirty="0">
                <a:solidFill>
                  <a:srgbClr val="FF0000"/>
                </a:solidFill>
                <a:effectLst>
                  <a:outerShdw blurRad="38100" dist="38100" dir="2700000" algn="tl">
                    <a:srgbClr val="000000">
                      <a:alpha val="43137"/>
                    </a:srgbClr>
                  </a:outerShdw>
                </a:effectLst>
              </a:rPr>
              <a:t>ces</a:t>
            </a:r>
            <a:r>
              <a:rPr lang="en-GB" sz="2000" dirty="0"/>
              <a:t>’ l.21 and from this Owen makes the transition to dreams of warmth and an English late Spring as ‘snow da</a:t>
            </a:r>
            <a:r>
              <a:rPr lang="en-GB" sz="2000" b="1" dirty="0">
                <a:solidFill>
                  <a:srgbClr val="FF0000"/>
                </a:solidFill>
                <a:effectLst>
                  <a:outerShdw blurRad="38100" dist="38100" dir="2700000" algn="tl">
                    <a:srgbClr val="000000">
                      <a:alpha val="43137"/>
                    </a:srgbClr>
                  </a:outerShdw>
                </a:effectLst>
              </a:rPr>
              <a:t>zed</a:t>
            </a:r>
            <a:r>
              <a:rPr lang="en-GB" sz="2000" dirty="0"/>
              <a:t>’ men become ‘sun do</a:t>
            </a:r>
            <a:r>
              <a:rPr lang="en-GB" sz="2000" b="1" dirty="0">
                <a:solidFill>
                  <a:srgbClr val="FF0000"/>
                </a:solidFill>
                <a:effectLst>
                  <a:outerShdw blurRad="38100" dist="38100" dir="2700000" algn="tl">
                    <a:srgbClr val="000000">
                      <a:alpha val="43137"/>
                    </a:srgbClr>
                  </a:outerShdw>
                </a:effectLst>
              </a:rPr>
              <a:t>zed</a:t>
            </a:r>
            <a:r>
              <a:rPr lang="en-GB" sz="2000" dirty="0"/>
              <a:t>’ where the blackbird ‘fus</a:t>
            </a:r>
            <a:r>
              <a:rPr lang="en-GB" sz="2000" b="1" dirty="0">
                <a:solidFill>
                  <a:srgbClr val="FF0000"/>
                </a:solidFill>
                <a:effectLst>
                  <a:outerShdw blurRad="38100" dist="38100" dir="2700000" algn="tl">
                    <a:srgbClr val="000000">
                      <a:alpha val="43137"/>
                    </a:srgbClr>
                  </a:outerShdw>
                </a:effectLst>
              </a:rPr>
              <a:t>ses</a:t>
            </a:r>
            <a:r>
              <a:rPr lang="en-GB" sz="2000" dirty="0"/>
              <a:t>’ l. 24</a:t>
            </a:r>
          </a:p>
          <a:p>
            <a:r>
              <a:rPr lang="en-GB" sz="2000" dirty="0"/>
              <a:t>The fires of home are ‘gl</a:t>
            </a:r>
            <a:r>
              <a:rPr lang="en-GB" sz="2000" b="1" dirty="0">
                <a:solidFill>
                  <a:srgbClr val="FF0000"/>
                </a:solidFill>
                <a:effectLst>
                  <a:outerShdw blurRad="38100" dist="38100" dir="2700000" algn="tl">
                    <a:srgbClr val="000000">
                      <a:alpha val="43137"/>
                    </a:srgbClr>
                  </a:outerShdw>
                </a:effectLst>
              </a:rPr>
              <a:t>oz</a:t>
            </a:r>
            <a:r>
              <a:rPr lang="en-GB" sz="2000" dirty="0"/>
              <a:t>ed’ l.26, a mixture of the words ‘glazed’ and ‘glowed’ but only lead onto doors that ‘cl</a:t>
            </a:r>
            <a:r>
              <a:rPr lang="en-GB" sz="2000" b="1" dirty="0">
                <a:solidFill>
                  <a:srgbClr val="FF0000"/>
                </a:solidFill>
                <a:effectLst>
                  <a:outerShdw blurRad="38100" dist="38100" dir="2700000" algn="tl">
                    <a:srgbClr val="000000">
                      <a:alpha val="43137"/>
                    </a:srgbClr>
                  </a:outerShdw>
                </a:effectLst>
              </a:rPr>
              <a:t>os</a:t>
            </a:r>
            <a:r>
              <a:rPr lang="en-GB" sz="2000" dirty="0"/>
              <a:t>e’. These fires ‘bu</a:t>
            </a:r>
            <a:r>
              <a:rPr lang="en-GB" sz="2000" b="1" dirty="0">
                <a:solidFill>
                  <a:srgbClr val="FF0000"/>
                </a:solidFill>
                <a:effectLst>
                  <a:outerShdw blurRad="38100" dist="38100" dir="2700000" algn="tl">
                    <a:srgbClr val="000000">
                      <a:alpha val="43137"/>
                    </a:srgbClr>
                  </a:outerShdw>
                </a:effectLst>
              </a:rPr>
              <a:t>rn</a:t>
            </a:r>
            <a:r>
              <a:rPr lang="en-GB" sz="2000" dirty="0"/>
              <a:t>’ but not for the men who were </a:t>
            </a:r>
            <a:r>
              <a:rPr lang="en-GB" sz="2000" dirty="0" smtClean="0"/>
              <a:t>‘bo</a:t>
            </a:r>
            <a:r>
              <a:rPr lang="en-GB" sz="2000" b="1" dirty="0" smtClean="0">
                <a:solidFill>
                  <a:srgbClr val="FF0000"/>
                </a:solidFill>
                <a:effectLst>
                  <a:outerShdw blurRad="38100" dist="38100" dir="2700000" algn="tl">
                    <a:srgbClr val="000000">
                      <a:alpha val="43137"/>
                    </a:srgbClr>
                  </a:outerShdw>
                </a:effectLst>
              </a:rPr>
              <a:t>rn</a:t>
            </a:r>
            <a:r>
              <a:rPr lang="en-GB" sz="2000" dirty="0"/>
              <a:t>’ to die.</a:t>
            </a:r>
          </a:p>
        </p:txBody>
      </p:sp>
    </p:spTree>
    <p:custDataLst>
      <p:tags r:id="rId1"/>
    </p:custDataLst>
    <p:extLst>
      <p:ext uri="{BB962C8B-B14F-4D97-AF65-F5344CB8AC3E}">
        <p14:creationId xmlns:p14="http://schemas.microsoft.com/office/powerpoint/2010/main" val="2240091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effectLst>
                  <a:outerShdw blurRad="38100" dist="38100" dir="2700000" algn="tl">
                    <a:srgbClr val="000000">
                      <a:alpha val="43137"/>
                    </a:srgbClr>
                  </a:outerShdw>
                </a:effectLst>
                <a:latin typeface="Comic Sans MS" panose="030F0702030302020204" pitchFamily="66" charset="0"/>
              </a:rPr>
              <a:t>Rhythm in ‘Exposure’</a:t>
            </a:r>
            <a:endParaRPr lang="en-GB" b="1"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r>
              <a:rPr lang="en-GB" dirty="0" smtClean="0">
                <a:latin typeface="Comic Sans MS" panose="030F0702030302020204" pitchFamily="66" charset="0"/>
              </a:rPr>
              <a:t>Within </a:t>
            </a:r>
            <a:r>
              <a:rPr lang="en-GB" dirty="0">
                <a:latin typeface="Comic Sans MS" panose="030F0702030302020204" pitchFamily="66" charset="0"/>
              </a:rPr>
              <a:t>each stanza, four lengthy lines set the scene and tell what story there is to tell. Often they are hexameters </a:t>
            </a:r>
            <a:r>
              <a:rPr lang="en-GB" dirty="0" smtClean="0">
                <a:latin typeface="Comic Sans MS" panose="030F0702030302020204" pitchFamily="66" charset="0"/>
              </a:rPr>
              <a:t>(6 beats per line) but </a:t>
            </a:r>
            <a:r>
              <a:rPr lang="en-GB" dirty="0">
                <a:latin typeface="Comic Sans MS" panose="030F0702030302020204" pitchFamily="66" charset="0"/>
              </a:rPr>
              <a:t>Owen frequently adds extra syllables or whole metrical feet, and does not use a consistent metre, </a:t>
            </a:r>
            <a:r>
              <a:rPr lang="en-GB" b="1" u="sng" dirty="0">
                <a:solidFill>
                  <a:srgbClr val="FF0000"/>
                </a:solidFill>
                <a:effectLst>
                  <a:outerShdw blurRad="38100" dist="38100" dir="2700000" algn="tl">
                    <a:srgbClr val="000000">
                      <a:alpha val="43137"/>
                    </a:srgbClr>
                  </a:outerShdw>
                </a:effectLst>
                <a:latin typeface="Comic Sans MS" panose="030F0702030302020204" pitchFamily="66" charset="0"/>
              </a:rPr>
              <a:t>perhaps representing how snow-dazed minds struggle to stay </a:t>
            </a:r>
            <a:r>
              <a:rPr lang="en-GB" b="1" u="sng" dirty="0" smtClean="0">
                <a:solidFill>
                  <a:srgbClr val="FF0000"/>
                </a:solidFill>
                <a:effectLst>
                  <a:outerShdw blurRad="38100" dist="38100" dir="2700000" algn="tl">
                    <a:srgbClr val="000000">
                      <a:alpha val="43137"/>
                    </a:srgbClr>
                  </a:outerShdw>
                </a:effectLst>
                <a:latin typeface="Comic Sans MS" panose="030F0702030302020204" pitchFamily="66" charset="0"/>
              </a:rPr>
              <a:t>orderly and focused</a:t>
            </a:r>
            <a:r>
              <a:rPr lang="en-GB" dirty="0" smtClean="0">
                <a:latin typeface="Comic Sans MS" panose="030F0702030302020204" pitchFamily="66" charset="0"/>
              </a:rPr>
              <a:t>. </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One short line punctuates the narrative with the reality: ‘but nothing happens’ l.5. This serves as a contrast to the huge events which are to do with ‘dying’: the death of men, of hope, of belief and of the love of God.</a:t>
            </a:r>
          </a:p>
        </p:txBody>
      </p:sp>
    </p:spTree>
    <p:custDataLst>
      <p:tags r:id="rId1"/>
    </p:custDataLst>
    <p:extLst>
      <p:ext uri="{BB962C8B-B14F-4D97-AF65-F5344CB8AC3E}">
        <p14:creationId xmlns:p14="http://schemas.microsoft.com/office/powerpoint/2010/main" val="1992950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2715" cy="6507616"/>
          </a:xfrm>
          <a:prstGeom prst="rect">
            <a:avLst/>
          </a:prstGeom>
        </p:spPr>
      </p:pic>
    </p:spTree>
    <p:custDataLst>
      <p:tags r:id="rId1"/>
    </p:custDataLst>
    <p:extLst>
      <p:ext uri="{BB962C8B-B14F-4D97-AF65-F5344CB8AC3E}">
        <p14:creationId xmlns:p14="http://schemas.microsoft.com/office/powerpoint/2010/main" val="954787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28588"/>
            <a:ext cx="9255126" cy="712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930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55"/>
            <a:ext cx="7973529" cy="6525345"/>
          </a:xfrm>
          <a:prstGeom prst="rect">
            <a:avLst/>
          </a:prstGeom>
        </p:spPr>
      </p:pic>
    </p:spTree>
    <p:custDataLst>
      <p:tags r:id="rId1"/>
    </p:custDataLst>
    <p:extLst>
      <p:ext uri="{BB962C8B-B14F-4D97-AF65-F5344CB8AC3E}">
        <p14:creationId xmlns:p14="http://schemas.microsoft.com/office/powerpoint/2010/main" val="4209089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90500"/>
            <a:ext cx="8931275"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74317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1" y="548680"/>
            <a:ext cx="9140010" cy="514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35365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7832"/>
            <a:ext cx="7560840" cy="588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1714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4392488" cy="6863417"/>
          </a:xfrm>
          <a:prstGeom prst="rect">
            <a:avLst/>
          </a:prstGeom>
        </p:spPr>
        <p:txBody>
          <a:bodyPr wrap="square">
            <a:spAutoFit/>
          </a:bodyPr>
          <a:lstStyle/>
          <a:p>
            <a:r>
              <a:rPr lang="en-GB" sz="2200" dirty="0">
                <a:effectLst>
                  <a:outerShdw blurRad="38100" dist="38100" dir="2700000" algn="tl">
                    <a:srgbClr val="000000">
                      <a:alpha val="43137"/>
                    </a:srgbClr>
                  </a:outerShdw>
                </a:effectLst>
                <a:latin typeface="Comic Sans MS" panose="030F0702030302020204" pitchFamily="66" charset="0"/>
              </a:rPr>
              <a:t>Wilfred Edward Salter </a:t>
            </a:r>
            <a:r>
              <a:rPr lang="en-GB" sz="2200" dirty="0" smtClean="0">
                <a:effectLst>
                  <a:outerShdw blurRad="38100" dist="38100" dir="2700000" algn="tl">
                    <a:srgbClr val="000000">
                      <a:alpha val="43137"/>
                    </a:srgbClr>
                  </a:outerShdw>
                </a:effectLst>
                <a:latin typeface="Comic Sans MS" panose="030F0702030302020204" pitchFamily="66" charset="0"/>
              </a:rPr>
              <a:t>Owen, </a:t>
            </a:r>
            <a:r>
              <a:rPr lang="en-GB" sz="2200" dirty="0">
                <a:effectLst>
                  <a:outerShdw blurRad="38100" dist="38100" dir="2700000" algn="tl">
                    <a:srgbClr val="000000">
                      <a:alpha val="43137"/>
                    </a:srgbClr>
                  </a:outerShdw>
                </a:effectLst>
                <a:latin typeface="Comic Sans MS" panose="030F0702030302020204" pitchFamily="66" charset="0"/>
              </a:rPr>
              <a:t>MC </a:t>
            </a:r>
            <a:r>
              <a:rPr lang="en-GB" sz="2200" dirty="0">
                <a:latin typeface="Comic Sans MS" panose="030F0702030302020204" pitchFamily="66" charset="0"/>
              </a:rPr>
              <a:t>(18 March 1893 – 4 November 1918) was an English poet and soldier, one of the leading poets of the First World War. </a:t>
            </a:r>
            <a:r>
              <a:rPr lang="en-GB" sz="2200" dirty="0">
                <a:solidFill>
                  <a:srgbClr val="FF0000"/>
                </a:solidFill>
                <a:effectLst>
                  <a:outerShdw blurRad="38100" dist="38100" dir="2700000" algn="tl">
                    <a:srgbClr val="000000">
                      <a:alpha val="43137"/>
                    </a:srgbClr>
                  </a:outerShdw>
                </a:effectLst>
                <a:latin typeface="Comic Sans MS" panose="030F0702030302020204" pitchFamily="66" charset="0"/>
              </a:rPr>
              <a:t>His shocking, realistic war poetry on the horrors of trenches and gas warfare </a:t>
            </a:r>
            <a:r>
              <a:rPr lang="en-GB" sz="2200" dirty="0" smtClean="0">
                <a:solidFill>
                  <a:srgbClr val="FF0000"/>
                </a:solidFill>
                <a:effectLst>
                  <a:outerShdw blurRad="38100" dist="38100" dir="2700000" algn="tl">
                    <a:srgbClr val="000000">
                      <a:alpha val="43137"/>
                    </a:srgbClr>
                  </a:outerShdw>
                </a:effectLst>
                <a:latin typeface="Comic Sans MS" panose="030F0702030302020204" pitchFamily="66" charset="0"/>
              </a:rPr>
              <a:t>stood </a:t>
            </a:r>
            <a:r>
              <a:rPr lang="en-GB" sz="2200" dirty="0">
                <a:solidFill>
                  <a:srgbClr val="FF0000"/>
                </a:solidFill>
                <a:effectLst>
                  <a:outerShdw blurRad="38100" dist="38100" dir="2700000" algn="tl">
                    <a:srgbClr val="000000">
                      <a:alpha val="43137"/>
                    </a:srgbClr>
                  </a:outerShdw>
                </a:effectLst>
                <a:latin typeface="Comic Sans MS" panose="030F0702030302020204" pitchFamily="66" charset="0"/>
              </a:rPr>
              <a:t>in stark contrast both to the public perception of war at the time and to the confidently patriotic verse written by earlier war </a:t>
            </a:r>
            <a:r>
              <a:rPr lang="en-GB" sz="2200" dirty="0" smtClean="0">
                <a:solidFill>
                  <a:srgbClr val="FF0000"/>
                </a:solidFill>
                <a:effectLst>
                  <a:outerShdw blurRad="38100" dist="38100" dir="2700000" algn="tl">
                    <a:srgbClr val="000000">
                      <a:alpha val="43137"/>
                    </a:srgbClr>
                  </a:outerShdw>
                </a:effectLst>
                <a:latin typeface="Comic Sans MS" panose="030F0702030302020204" pitchFamily="66" charset="0"/>
              </a:rPr>
              <a:t>poets.</a:t>
            </a:r>
          </a:p>
          <a:p>
            <a:r>
              <a:rPr lang="en-GB" sz="2200" dirty="0" smtClean="0">
                <a:latin typeface="Comic Sans MS" panose="030F0702030302020204" pitchFamily="66" charset="0"/>
              </a:rPr>
              <a:t>On 4</a:t>
            </a:r>
            <a:r>
              <a:rPr lang="en-GB" sz="2200" baseline="30000" dirty="0" smtClean="0">
                <a:latin typeface="Comic Sans MS" panose="030F0702030302020204" pitchFamily="66" charset="0"/>
              </a:rPr>
              <a:t>th</a:t>
            </a:r>
            <a:r>
              <a:rPr lang="en-GB" sz="2200" dirty="0" smtClean="0">
                <a:latin typeface="Comic Sans MS" panose="030F0702030302020204" pitchFamily="66" charset="0"/>
              </a:rPr>
              <a:t> November, </a:t>
            </a:r>
            <a:r>
              <a:rPr lang="en-GB" sz="2200" dirty="0">
                <a:latin typeface="Comic Sans MS" panose="030F0702030302020204" pitchFamily="66" charset="0"/>
              </a:rPr>
              <a:t>1918, he was shot by a German machine-gunner during an unsuccessful  attempt to cross the </a:t>
            </a:r>
            <a:r>
              <a:rPr lang="en-GB" sz="2200" dirty="0" err="1">
                <a:latin typeface="Comic Sans MS" panose="030F0702030302020204" pitchFamily="66" charset="0"/>
              </a:rPr>
              <a:t>Sambre</a:t>
            </a:r>
            <a:r>
              <a:rPr lang="en-GB" sz="2200" dirty="0">
                <a:latin typeface="Comic Sans MS" panose="030F0702030302020204" pitchFamily="66" charset="0"/>
              </a:rPr>
              <a:t> Canal, near the French village of </a:t>
            </a:r>
            <a:r>
              <a:rPr lang="en-GB" sz="2200" dirty="0" err="1">
                <a:latin typeface="Comic Sans MS" panose="030F0702030302020204" pitchFamily="66" charset="0"/>
              </a:rPr>
              <a:t>Ors</a:t>
            </a:r>
            <a:r>
              <a:rPr lang="en-GB" sz="2200" dirty="0">
                <a:latin typeface="Comic Sans MS" panose="030F0702030302020204" pitchFamily="66" charset="0"/>
              </a:rPr>
              <a:t>. </a:t>
            </a:r>
          </a:p>
          <a:p>
            <a:endParaRPr lang="en-GB" sz="22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8640"/>
            <a:ext cx="3816424" cy="588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037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1579</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Comic Sans MS</vt:lpstr>
      <vt:lpstr>Wingdings</vt:lpstr>
      <vt:lpstr>Office Theme</vt:lpstr>
      <vt:lpstr>‘Exposure’</vt:lpstr>
      <vt:lpstr>What is ‘exposure’?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learn from this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Dominant Elements</vt:lpstr>
      <vt:lpstr>Structure and versification in ‘Exposure’</vt:lpstr>
      <vt:lpstr>Structure and impact on reader in ‘Exposure’</vt:lpstr>
      <vt:lpstr>Rhyme</vt:lpstr>
      <vt:lpstr>PowerPoint Presentation</vt:lpstr>
      <vt:lpstr>Rhythm in ‘Exposure’</vt:lpstr>
    </vt:vector>
  </TitlesOfParts>
  <Company>Roseberry SCC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“Exposure”</dc:title>
  <dc:creator>Adam Reavley</dc:creator>
  <cp:lastModifiedBy>Jo Dovey</cp:lastModifiedBy>
  <cp:revision>38</cp:revision>
  <cp:lastPrinted>2014-03-31T08:39:55Z</cp:lastPrinted>
  <dcterms:created xsi:type="dcterms:W3CDTF">2013-05-02T06:50:52Z</dcterms:created>
  <dcterms:modified xsi:type="dcterms:W3CDTF">2017-11-10T09:00:37Z</dcterms:modified>
</cp:coreProperties>
</file>