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6" r:id="rId7"/>
    <p:sldId id="262" r:id="rId8"/>
    <p:sldId id="263" r:id="rId9"/>
    <p:sldId id="264" r:id="rId10"/>
    <p:sldId id="258"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6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51814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1029220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2132526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2273959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039103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182931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083212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53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606589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3185991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915BD-6BF2-44C5-850C-663856EAD767}" type="datetimeFigureOut">
              <a:rPr lang="en-GB" smtClean="0"/>
              <a:t>10/01/2017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0CBAC32-2B4C-431B-9A9D-9F18C07B738F}" type="slidenum">
              <a:rPr lang="en-GB" smtClean="0"/>
              <a:t>‹#›</a:t>
            </a:fld>
            <a:endParaRPr lang="en-GB" dirty="0"/>
          </a:p>
        </p:txBody>
      </p:sp>
    </p:spTree>
    <p:extLst>
      <p:ext uri="{BB962C8B-B14F-4D97-AF65-F5344CB8AC3E}">
        <p14:creationId xmlns:p14="http://schemas.microsoft.com/office/powerpoint/2010/main" val="2562729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915BD-6BF2-44C5-850C-663856EAD767}" type="datetimeFigureOut">
              <a:rPr lang="en-GB" smtClean="0"/>
              <a:t>10/01/2017</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BAC32-2B4C-431B-9A9D-9F18C07B738F}" type="slidenum">
              <a:rPr lang="en-GB" smtClean="0"/>
              <a:t>‹#›</a:t>
            </a:fld>
            <a:endParaRPr lang="en-GB" dirty="0"/>
          </a:p>
        </p:txBody>
      </p:sp>
    </p:spTree>
    <p:extLst>
      <p:ext uri="{BB962C8B-B14F-4D97-AF65-F5344CB8AC3E}">
        <p14:creationId xmlns:p14="http://schemas.microsoft.com/office/powerpoint/2010/main" val="3039338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12192000" cy="6851251"/>
          </a:xfrm>
          <a:prstGeom prst="rect">
            <a:avLst/>
          </a:prstGeom>
        </p:spPr>
      </p:pic>
      <p:sp>
        <p:nvSpPr>
          <p:cNvPr id="4" name="TextBox 3"/>
          <p:cNvSpPr txBox="1"/>
          <p:nvPr/>
        </p:nvSpPr>
        <p:spPr>
          <a:xfrm>
            <a:off x="296214" y="117693"/>
            <a:ext cx="5306096" cy="6740307"/>
          </a:xfrm>
          <a:prstGeom prst="rect">
            <a:avLst/>
          </a:prstGeom>
          <a:noFill/>
        </p:spPr>
        <p:txBody>
          <a:bodyPr wrap="square" rtlCol="0">
            <a:spAutoFit/>
          </a:bodyPr>
          <a:lstStyle/>
          <a:p>
            <a:r>
              <a:rPr lang="en-GB" sz="1600" b="1" dirty="0"/>
              <a:t>Ted Hughes ‘Bayonet Charge’ </a:t>
            </a:r>
            <a:endParaRPr lang="en-GB" sz="1600" dirty="0"/>
          </a:p>
          <a:p>
            <a:endParaRPr lang="en-GB" sz="1600" dirty="0"/>
          </a:p>
          <a:p>
            <a:r>
              <a:rPr lang="en-GB" sz="1600" dirty="0"/>
              <a:t>Suddenly he awoke and was running – raw</a:t>
            </a:r>
          </a:p>
          <a:p>
            <a:r>
              <a:rPr lang="en-GB" sz="1600" dirty="0"/>
              <a:t>In raw-seamed hot khaki, his sweat heavy,</a:t>
            </a:r>
          </a:p>
          <a:p>
            <a:r>
              <a:rPr lang="en-GB" sz="1600" dirty="0"/>
              <a:t>Stumbling across a field of clods towards a green hedge</a:t>
            </a:r>
          </a:p>
          <a:p>
            <a:r>
              <a:rPr lang="en-GB" sz="1600" dirty="0"/>
              <a:t>That dazzled with rifle fire, hearing</a:t>
            </a:r>
          </a:p>
          <a:p>
            <a:r>
              <a:rPr lang="en-GB" sz="1600" dirty="0"/>
              <a:t>Bullets smacking the belly out of the air –</a:t>
            </a:r>
          </a:p>
          <a:p>
            <a:r>
              <a:rPr lang="en-GB" sz="1600" dirty="0"/>
              <a:t>He lugged a rifle numb as a smashed arm;</a:t>
            </a:r>
          </a:p>
          <a:p>
            <a:r>
              <a:rPr lang="en-GB" sz="1600" dirty="0"/>
              <a:t>The patriotic tear that had brimmed in his eye</a:t>
            </a:r>
          </a:p>
          <a:p>
            <a:r>
              <a:rPr lang="en-GB" sz="1600" dirty="0"/>
              <a:t>Sweating like molten iron from the centre of his chest, –</a:t>
            </a:r>
          </a:p>
          <a:p>
            <a:r>
              <a:rPr lang="en-GB" sz="1600" dirty="0"/>
              <a:t> </a:t>
            </a:r>
          </a:p>
          <a:p>
            <a:r>
              <a:rPr lang="en-GB" sz="1600" dirty="0"/>
              <a:t>In bewilderment then he almost stopped –</a:t>
            </a:r>
          </a:p>
          <a:p>
            <a:r>
              <a:rPr lang="en-GB" sz="1600" dirty="0"/>
              <a:t>In what cold clockwork of the stars and the nations</a:t>
            </a:r>
          </a:p>
          <a:p>
            <a:r>
              <a:rPr lang="en-GB" sz="1600" dirty="0"/>
              <a:t>Was he the hand pointing that second? He was running</a:t>
            </a:r>
          </a:p>
          <a:p>
            <a:r>
              <a:rPr lang="en-GB" sz="1600" dirty="0"/>
              <a:t>Like a man who has jumped up in the dark and runs</a:t>
            </a:r>
          </a:p>
          <a:p>
            <a:r>
              <a:rPr lang="en-GB" sz="1600" dirty="0"/>
              <a:t>Listening between his footfalls for the reason</a:t>
            </a:r>
          </a:p>
          <a:p>
            <a:r>
              <a:rPr lang="en-GB" sz="1600" dirty="0"/>
              <a:t>Of his still running, and his foot hung like</a:t>
            </a:r>
          </a:p>
          <a:p>
            <a:r>
              <a:rPr lang="en-GB" sz="1600" dirty="0"/>
              <a:t>Statuary in mid-stride. Then the shot-slashed furrows</a:t>
            </a:r>
          </a:p>
          <a:p>
            <a:r>
              <a:rPr lang="en-GB" sz="1600" dirty="0"/>
              <a:t>  </a:t>
            </a:r>
          </a:p>
          <a:p>
            <a:r>
              <a:rPr lang="en-GB" sz="1600" dirty="0"/>
              <a:t>Threw up a yellow hare that rolled like a flame</a:t>
            </a:r>
          </a:p>
          <a:p>
            <a:r>
              <a:rPr lang="en-GB" sz="1600" dirty="0"/>
              <a:t>And crawled in a threshing circle, its mouth wide</a:t>
            </a:r>
          </a:p>
          <a:p>
            <a:r>
              <a:rPr lang="en-GB" sz="1600" dirty="0"/>
              <a:t>Open silent, its eyes standing out.</a:t>
            </a:r>
          </a:p>
          <a:p>
            <a:r>
              <a:rPr lang="en-GB" sz="1600" dirty="0"/>
              <a:t>He plunged past with his bayonet toward the green hedge,</a:t>
            </a:r>
          </a:p>
          <a:p>
            <a:r>
              <a:rPr lang="en-GB" sz="1600" dirty="0"/>
              <a:t>King, honour, human dignity, etcetera</a:t>
            </a:r>
          </a:p>
          <a:p>
            <a:r>
              <a:rPr lang="en-GB" sz="1600" dirty="0"/>
              <a:t>Dropped like luxuries in a yelling alarm</a:t>
            </a:r>
          </a:p>
          <a:p>
            <a:r>
              <a:rPr lang="en-GB" sz="1600" dirty="0"/>
              <a:t>To get out of that blue crackling air</a:t>
            </a:r>
          </a:p>
          <a:p>
            <a:r>
              <a:rPr lang="en-GB" sz="1600" dirty="0"/>
              <a:t>His terror’s touchy dynamite</a:t>
            </a:r>
            <a:r>
              <a:rPr lang="en-GB" sz="1600" dirty="0" smtClean="0"/>
              <a:t>.</a:t>
            </a:r>
            <a:endParaRPr lang="en-GB" sz="1600" dirty="0"/>
          </a:p>
        </p:txBody>
      </p:sp>
    </p:spTree>
    <p:extLst>
      <p:ext uri="{BB962C8B-B14F-4D97-AF65-F5344CB8AC3E}">
        <p14:creationId xmlns:p14="http://schemas.microsoft.com/office/powerpoint/2010/main" val="682234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245204045"/>
              </p:ext>
            </p:extLst>
          </p:nvPr>
        </p:nvGraphicFramePr>
        <p:xfrm>
          <a:off x="669700" y="1171976"/>
          <a:ext cx="10663707" cy="5486400"/>
        </p:xfrm>
        <a:graphic>
          <a:graphicData uri="http://schemas.openxmlformats.org/drawingml/2006/table">
            <a:tbl>
              <a:tblPr firstRow="1" bandRow="1">
                <a:tableStyleId>{5940675A-B579-460E-94D1-54222C63F5DA}</a:tableStyleId>
              </a:tblPr>
              <a:tblGrid>
                <a:gridCol w="2335540"/>
                <a:gridCol w="8328167"/>
              </a:tblGrid>
              <a:tr h="1097280">
                <a:tc>
                  <a:txBody>
                    <a:bodyPr/>
                    <a:lstStyle/>
                    <a:p>
                      <a:r>
                        <a:rPr lang="en-GB" sz="5000" dirty="0" smtClean="0"/>
                        <a:t>S</a:t>
                      </a:r>
                      <a:endParaRPr lang="en-GB" sz="5000" dirty="0"/>
                    </a:p>
                  </a:txBody>
                  <a:tcPr/>
                </a:tc>
                <a:tc>
                  <a:txBody>
                    <a:bodyPr/>
                    <a:lstStyle/>
                    <a:p>
                      <a:r>
                        <a:rPr lang="en-GB" dirty="0" smtClean="0"/>
                        <a:t>‘Suddenly he awoke’</a:t>
                      </a:r>
                    </a:p>
                    <a:p>
                      <a:r>
                        <a:rPr lang="en-GB" dirty="0" smtClean="0"/>
                        <a:t>The poem begins in medias res to show the chaos of</a:t>
                      </a:r>
                      <a:r>
                        <a:rPr lang="en-GB" baseline="0" dirty="0" smtClean="0"/>
                        <a:t> war. The word ‘awoke’ reminds the reader that this is reality.</a:t>
                      </a:r>
                      <a:endParaRPr lang="en-GB" dirty="0"/>
                    </a:p>
                  </a:txBody>
                  <a:tcPr/>
                </a:tc>
              </a:tr>
              <a:tr h="1097280">
                <a:tc>
                  <a:txBody>
                    <a:bodyPr/>
                    <a:lstStyle/>
                    <a:p>
                      <a:r>
                        <a:rPr lang="en-GB" sz="5000" dirty="0" smtClean="0"/>
                        <a:t>P</a:t>
                      </a:r>
                      <a:endParaRPr lang="en-GB" sz="5000" dirty="0"/>
                    </a:p>
                  </a:txBody>
                  <a:tcPr/>
                </a:tc>
                <a:tc>
                  <a:txBody>
                    <a:bodyPr/>
                    <a:lstStyle/>
                    <a:p>
                      <a:r>
                        <a:rPr lang="en-GB" dirty="0" smtClean="0"/>
                        <a:t>‘raw’</a:t>
                      </a:r>
                    </a:p>
                    <a:p>
                      <a:r>
                        <a:rPr lang="en-GB" dirty="0" smtClean="0"/>
                        <a:t>The word</a:t>
                      </a:r>
                      <a:r>
                        <a:rPr lang="en-GB" baseline="0" dirty="0" smtClean="0"/>
                        <a:t> ‘raw’ is repeated to emphasise the soldier’s inexperience. Another interpretation is that the word ‘raw’ reinforces the pain the soldier is in.</a:t>
                      </a:r>
                      <a:endParaRPr lang="en-GB" dirty="0"/>
                    </a:p>
                  </a:txBody>
                  <a:tcPr/>
                </a:tc>
              </a:tr>
              <a:tr h="1097280">
                <a:tc>
                  <a:txBody>
                    <a:bodyPr/>
                    <a:lstStyle/>
                    <a:p>
                      <a:r>
                        <a:rPr lang="en-GB" sz="5000" dirty="0" smtClean="0"/>
                        <a:t>L</a:t>
                      </a:r>
                      <a:endParaRPr lang="en-GB" sz="5000" dirty="0"/>
                    </a:p>
                  </a:txBody>
                  <a:tcPr/>
                </a:tc>
                <a:tc>
                  <a:txBody>
                    <a:bodyPr/>
                    <a:lstStyle/>
                    <a:p>
                      <a:r>
                        <a:rPr lang="en-GB" dirty="0" smtClean="0"/>
                        <a:t>‘terror’s touchy dynamite’</a:t>
                      </a:r>
                    </a:p>
                    <a:p>
                      <a:r>
                        <a:rPr lang="en-GB" dirty="0" smtClean="0"/>
                        <a:t>The soldier’s</a:t>
                      </a:r>
                      <a:r>
                        <a:rPr lang="en-GB" baseline="0" dirty="0" smtClean="0"/>
                        <a:t> fear is driving him forward. Fear has become a weapon as it could make him act at any moment.</a:t>
                      </a:r>
                      <a:endParaRPr lang="en-GB" dirty="0"/>
                    </a:p>
                  </a:txBody>
                  <a:tcPr/>
                </a:tc>
              </a:tr>
              <a:tr h="1097280">
                <a:tc>
                  <a:txBody>
                    <a:bodyPr/>
                    <a:lstStyle/>
                    <a:p>
                      <a:r>
                        <a:rPr lang="en-GB" sz="5000" dirty="0" smtClean="0"/>
                        <a:t>I</a:t>
                      </a:r>
                      <a:endParaRPr lang="en-GB" sz="5000" dirty="0"/>
                    </a:p>
                  </a:txBody>
                  <a:tcPr/>
                </a:tc>
                <a:tc>
                  <a:txBody>
                    <a:bodyPr/>
                    <a:lstStyle/>
                    <a:p>
                      <a:r>
                        <a:rPr lang="en-GB" dirty="0" smtClean="0"/>
                        <a:t>‘Sweating like molten iron from the centre of his chest’</a:t>
                      </a:r>
                    </a:p>
                    <a:p>
                      <a:r>
                        <a:rPr lang="en-GB" dirty="0" smtClean="0"/>
                        <a:t>This simile</a:t>
                      </a:r>
                      <a:r>
                        <a:rPr lang="en-GB" baseline="0" dirty="0" smtClean="0"/>
                        <a:t> suggests that the strength he felt from his patriotism is leaving him and being replaced by pain and fear. </a:t>
                      </a:r>
                      <a:endParaRPr lang="en-GB" dirty="0"/>
                    </a:p>
                  </a:txBody>
                  <a:tcPr/>
                </a:tc>
              </a:tr>
              <a:tr h="1097280">
                <a:tc>
                  <a:txBody>
                    <a:bodyPr/>
                    <a:lstStyle/>
                    <a:p>
                      <a:r>
                        <a:rPr lang="en-GB" sz="5000" dirty="0" smtClean="0"/>
                        <a:t>T</a:t>
                      </a:r>
                      <a:endParaRPr lang="en-GB" sz="5000" dirty="0"/>
                    </a:p>
                  </a:txBody>
                  <a:tcPr/>
                </a:tc>
                <a:tc>
                  <a:txBody>
                    <a:bodyPr/>
                    <a:lstStyle/>
                    <a:p>
                      <a:r>
                        <a:rPr lang="en-GB" dirty="0" smtClean="0"/>
                        <a:t>‘King, honour, human dignity etcetera</a:t>
                      </a:r>
                      <a:r>
                        <a:rPr lang="en-GB" baseline="0" dirty="0" smtClean="0"/>
                        <a:t>’</a:t>
                      </a:r>
                    </a:p>
                    <a:p>
                      <a:r>
                        <a:rPr lang="en-GB" baseline="0" dirty="0" smtClean="0"/>
                        <a:t>This list shows the reasons why people go to war. ‘King’ (or patriotism is first), suggesting it’s the most important. However, these are undermined by the ‘etcetera’.</a:t>
                      </a:r>
                      <a:endParaRPr lang="en-GB" dirty="0" smtClean="0"/>
                    </a:p>
                  </a:txBody>
                  <a:tcPr/>
                </a:tc>
              </a:tr>
            </a:tbl>
          </a:graphicData>
        </a:graphic>
      </p:graphicFrame>
      <p:sp>
        <p:nvSpPr>
          <p:cNvPr id="7" name="TextBox 6"/>
          <p:cNvSpPr txBox="1"/>
          <p:nvPr/>
        </p:nvSpPr>
        <p:spPr>
          <a:xfrm>
            <a:off x="669700" y="270456"/>
            <a:ext cx="10663707" cy="646331"/>
          </a:xfrm>
          <a:prstGeom prst="rect">
            <a:avLst/>
          </a:prstGeom>
          <a:noFill/>
        </p:spPr>
        <p:txBody>
          <a:bodyPr wrap="square" rtlCol="0">
            <a:spAutoFit/>
          </a:bodyPr>
          <a:lstStyle/>
          <a:p>
            <a:r>
              <a:rPr lang="en-GB" b="1" u="sng" dirty="0" smtClean="0"/>
              <a:t>Compare how poets present the experience of soldiers in ‘Bayonet Charge’ and one other poem from ‘Power and conflict’. </a:t>
            </a:r>
            <a:endParaRPr lang="en-GB" b="1" u="sng" dirty="0"/>
          </a:p>
        </p:txBody>
      </p:sp>
    </p:spTree>
    <p:extLst>
      <p:ext uri="{BB962C8B-B14F-4D97-AF65-F5344CB8AC3E}">
        <p14:creationId xmlns:p14="http://schemas.microsoft.com/office/powerpoint/2010/main" val="32722528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cha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0957" y="1562755"/>
            <a:ext cx="177323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cha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0957" y="5340627"/>
            <a:ext cx="177323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cha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0957" y="3478696"/>
            <a:ext cx="177323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5"/>
          <p:cNvSpPr>
            <a:spLocks noChangeArrowheads="1"/>
          </p:cNvSpPr>
          <p:nvPr/>
        </p:nvSpPr>
        <p:spPr bwMode="auto">
          <a:xfrm>
            <a:off x="8143941" y="1698806"/>
            <a:ext cx="3025775" cy="1008063"/>
          </a:xfrm>
          <a:prstGeom prst="rect">
            <a:avLst/>
          </a:prstGeom>
          <a:solidFill>
            <a:schemeClr val="bg1"/>
          </a:solidFill>
          <a:ln w="25400">
            <a:solidFill>
              <a:srgbClr val="96969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chemeClr val="bg1">
                    <a:lumMod val="50000"/>
                  </a:schemeClr>
                </a:solidFill>
                <a:latin typeface="+mn-lt"/>
              </a:rPr>
              <a:t>‘Charge of the Light Brigade’</a:t>
            </a:r>
            <a:endParaRPr lang="en-GB" altLang="en-US" sz="2400" dirty="0">
              <a:solidFill>
                <a:schemeClr val="bg1">
                  <a:lumMod val="50000"/>
                </a:schemeClr>
              </a:solidFill>
              <a:latin typeface="+mn-lt"/>
            </a:endParaRPr>
          </a:p>
        </p:txBody>
      </p:sp>
      <p:sp>
        <p:nvSpPr>
          <p:cNvPr id="8" name="Rectangle 5"/>
          <p:cNvSpPr>
            <a:spLocks noChangeArrowheads="1"/>
          </p:cNvSpPr>
          <p:nvPr/>
        </p:nvSpPr>
        <p:spPr bwMode="auto">
          <a:xfrm>
            <a:off x="8143943" y="5408889"/>
            <a:ext cx="3025775" cy="1008063"/>
          </a:xfrm>
          <a:prstGeom prst="rect">
            <a:avLst/>
          </a:prstGeom>
          <a:solidFill>
            <a:schemeClr val="bg1"/>
          </a:solidFill>
          <a:ln w="25400">
            <a:solidFill>
              <a:srgbClr val="96969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chemeClr val="bg1">
                    <a:lumMod val="50000"/>
                  </a:schemeClr>
                </a:solidFill>
                <a:latin typeface="+mn-lt"/>
              </a:rPr>
              <a:t>‘Remains’</a:t>
            </a:r>
            <a:endParaRPr lang="en-GB" altLang="en-US" sz="2400" dirty="0">
              <a:solidFill>
                <a:schemeClr val="bg1">
                  <a:lumMod val="50000"/>
                </a:schemeClr>
              </a:solidFill>
              <a:latin typeface="+mn-lt"/>
            </a:endParaRPr>
          </a:p>
        </p:txBody>
      </p:sp>
      <p:sp>
        <p:nvSpPr>
          <p:cNvPr id="9" name="Rectangle 5"/>
          <p:cNvSpPr>
            <a:spLocks noChangeArrowheads="1"/>
          </p:cNvSpPr>
          <p:nvPr/>
        </p:nvSpPr>
        <p:spPr bwMode="auto">
          <a:xfrm>
            <a:off x="8143942" y="3546958"/>
            <a:ext cx="3025775" cy="1008063"/>
          </a:xfrm>
          <a:prstGeom prst="rect">
            <a:avLst/>
          </a:prstGeom>
          <a:solidFill>
            <a:schemeClr val="bg1"/>
          </a:solidFill>
          <a:ln w="25400">
            <a:solidFill>
              <a:srgbClr val="96969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chemeClr val="bg1">
                    <a:lumMod val="50000"/>
                  </a:schemeClr>
                </a:solidFill>
                <a:latin typeface="+mn-lt"/>
              </a:rPr>
              <a:t>‘Exposure’</a:t>
            </a:r>
            <a:endParaRPr lang="en-GB" altLang="en-US" sz="2400" dirty="0">
              <a:solidFill>
                <a:schemeClr val="bg1">
                  <a:lumMod val="50000"/>
                </a:schemeClr>
              </a:solidFill>
              <a:latin typeface="+mn-lt"/>
            </a:endParaRPr>
          </a:p>
        </p:txBody>
      </p:sp>
      <p:sp>
        <p:nvSpPr>
          <p:cNvPr id="10" name="Rectangular Callout 9"/>
          <p:cNvSpPr/>
          <p:nvPr/>
        </p:nvSpPr>
        <p:spPr>
          <a:xfrm>
            <a:off x="410817" y="1073427"/>
            <a:ext cx="5022574" cy="4267200"/>
          </a:xfrm>
          <a:prstGeom prst="wedgeRectCallout">
            <a:avLst>
              <a:gd name="adj1" fmla="val -51176"/>
              <a:gd name="adj2" fmla="val 63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bg1"/>
                </a:solidFill>
              </a:rPr>
              <a:t>KEY THEMES:</a:t>
            </a:r>
          </a:p>
          <a:p>
            <a:pPr algn="ctr"/>
            <a:endParaRPr lang="en-GB" sz="2400" dirty="0">
              <a:solidFill>
                <a:schemeClr val="bg1"/>
              </a:solidFill>
            </a:endParaRPr>
          </a:p>
          <a:p>
            <a:pPr marL="342900" indent="-342900" algn="ctr">
              <a:buFont typeface="Arial" panose="020B0604020202020204" pitchFamily="34" charset="0"/>
              <a:buChar char="•"/>
            </a:pPr>
            <a:r>
              <a:rPr lang="en-GB" sz="2400" dirty="0" smtClean="0">
                <a:solidFill>
                  <a:schemeClr val="bg1"/>
                </a:solidFill>
              </a:rPr>
              <a:t>Effects of conflict </a:t>
            </a:r>
          </a:p>
          <a:p>
            <a:pPr marL="342900" indent="-342900" algn="ctr">
              <a:buFont typeface="Arial" panose="020B0604020202020204" pitchFamily="34" charset="0"/>
              <a:buChar char="•"/>
            </a:pPr>
            <a:r>
              <a:rPr lang="en-GB" sz="2400" dirty="0" smtClean="0">
                <a:solidFill>
                  <a:schemeClr val="bg1"/>
                </a:solidFill>
              </a:rPr>
              <a:t>Reality of conflict</a:t>
            </a:r>
          </a:p>
          <a:p>
            <a:pPr marL="342900" indent="-342900" algn="ctr">
              <a:buFont typeface="Arial" panose="020B0604020202020204" pitchFamily="34" charset="0"/>
              <a:buChar char="•"/>
            </a:pPr>
            <a:r>
              <a:rPr lang="en-GB" sz="2400" dirty="0" smtClean="0">
                <a:solidFill>
                  <a:schemeClr val="bg1"/>
                </a:solidFill>
              </a:rPr>
              <a:t>Fear</a:t>
            </a:r>
          </a:p>
          <a:p>
            <a:pPr marL="342900" indent="-342900" algn="ctr">
              <a:buFont typeface="Arial" panose="020B0604020202020204" pitchFamily="34" charset="0"/>
              <a:buChar char="•"/>
            </a:pPr>
            <a:r>
              <a:rPr lang="en-GB" sz="2400" dirty="0" smtClean="0">
                <a:solidFill>
                  <a:schemeClr val="bg1"/>
                </a:solidFill>
              </a:rPr>
              <a:t>Individual’s experience of conflict</a:t>
            </a:r>
          </a:p>
          <a:p>
            <a:pPr marL="342900" indent="-342900" algn="ctr">
              <a:buFont typeface="Arial" panose="020B0604020202020204" pitchFamily="34" charset="0"/>
              <a:buChar char="•"/>
            </a:pPr>
            <a:endParaRPr lang="en-GB" sz="2400" dirty="0">
              <a:solidFill>
                <a:schemeClr val="bg1"/>
              </a:solidFill>
            </a:endParaRPr>
          </a:p>
          <a:p>
            <a:pPr algn="ctr"/>
            <a:r>
              <a:rPr lang="en-GB" sz="2400" dirty="0" smtClean="0">
                <a:solidFill>
                  <a:schemeClr val="bg1"/>
                </a:solidFill>
              </a:rPr>
              <a:t>Which poem would make a good comparison?</a:t>
            </a:r>
            <a:endParaRPr lang="en-GB" sz="2400" dirty="0">
              <a:solidFill>
                <a:schemeClr val="bg1"/>
              </a:solidFill>
            </a:endParaRPr>
          </a:p>
        </p:txBody>
      </p:sp>
      <p:sp>
        <p:nvSpPr>
          <p:cNvPr id="11" name="TextBox 10"/>
          <p:cNvSpPr txBox="1"/>
          <p:nvPr/>
        </p:nvSpPr>
        <p:spPr>
          <a:xfrm>
            <a:off x="6375042" y="360608"/>
            <a:ext cx="5499279" cy="830997"/>
          </a:xfrm>
          <a:prstGeom prst="rect">
            <a:avLst/>
          </a:prstGeom>
          <a:noFill/>
        </p:spPr>
        <p:txBody>
          <a:bodyPr wrap="square" rtlCol="0">
            <a:spAutoFit/>
          </a:bodyPr>
          <a:lstStyle/>
          <a:p>
            <a:r>
              <a:rPr lang="en-GB" sz="2400" dirty="0" smtClean="0">
                <a:solidFill>
                  <a:schemeClr val="bg1">
                    <a:lumMod val="65000"/>
                  </a:schemeClr>
                </a:solidFill>
              </a:rPr>
              <a:t>Which poem would you choose to compare to ‘Bayonet Charge’?</a:t>
            </a:r>
            <a:endParaRPr lang="en-GB" sz="2400" dirty="0">
              <a:solidFill>
                <a:schemeClr val="bg1">
                  <a:lumMod val="65000"/>
                </a:schemeClr>
              </a:solidFill>
            </a:endParaRPr>
          </a:p>
        </p:txBody>
      </p:sp>
    </p:spTree>
    <p:extLst>
      <p:ext uri="{BB962C8B-B14F-4D97-AF65-F5344CB8AC3E}">
        <p14:creationId xmlns:p14="http://schemas.microsoft.com/office/powerpoint/2010/main" val="1017616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7"/>
          <p:cNvSpPr>
            <a:spLocks noChangeArrowheads="1"/>
          </p:cNvSpPr>
          <p:nvPr/>
        </p:nvSpPr>
        <p:spPr bwMode="auto">
          <a:xfrm>
            <a:off x="926683" y="3914870"/>
            <a:ext cx="5263102" cy="2803751"/>
          </a:xfrm>
          <a:prstGeom prst="upArrowCallout">
            <a:avLst>
              <a:gd name="adj1" fmla="val 38407"/>
              <a:gd name="adj2" fmla="val 38407"/>
              <a:gd name="adj3" fmla="val 16667"/>
              <a:gd name="adj4" fmla="val 66667"/>
            </a:avLst>
          </a:prstGeom>
          <a:solidFill>
            <a:schemeClr val="bg1"/>
          </a:solidFill>
          <a:ln w="9525">
            <a:solidFill>
              <a:srgbClr val="0000FF"/>
            </a:solidFill>
            <a:miter lim="800000"/>
            <a:headEnd/>
            <a:tailEnd/>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2400" dirty="0" smtClean="0">
                <a:solidFill>
                  <a:srgbClr val="0066FF"/>
                </a:solidFill>
                <a:latin typeface="+mn-lt"/>
              </a:rPr>
              <a:t>The repetition of the word ‘raw’ could reinforce the soldier’s pain, or it could emphasise the soldier’s inexperience and lack of preparation.</a:t>
            </a:r>
            <a:endParaRPr lang="en-GB" altLang="en-US" sz="2400" dirty="0">
              <a:solidFill>
                <a:srgbClr val="0066FF"/>
              </a:solidFill>
              <a:latin typeface="+mn-lt"/>
            </a:endParaRPr>
          </a:p>
        </p:txBody>
      </p:sp>
      <p:sp>
        <p:nvSpPr>
          <p:cNvPr id="6" name="Rectangle 10"/>
          <p:cNvSpPr>
            <a:spLocks noChangeArrowheads="1"/>
          </p:cNvSpPr>
          <p:nvPr/>
        </p:nvSpPr>
        <p:spPr bwMode="auto">
          <a:xfrm>
            <a:off x="109490" y="597386"/>
            <a:ext cx="3600450" cy="1800343"/>
          </a:xfrm>
          <a:prstGeom prst="rect">
            <a:avLst/>
          </a:prstGeom>
          <a:solidFill>
            <a:schemeClr val="bg1"/>
          </a:solidFill>
          <a:ln w="9525">
            <a:solidFill>
              <a:srgbClr val="00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rgbClr val="009900"/>
                </a:solidFill>
                <a:latin typeface="+mn-lt"/>
              </a:rPr>
              <a:t>The poem begins in medias res, highlighting the unpredictable, chaotic and dangerous nature of war.</a:t>
            </a:r>
            <a:endParaRPr lang="en-GB" altLang="en-US" sz="2400" dirty="0">
              <a:solidFill>
                <a:srgbClr val="009900"/>
              </a:solidFill>
              <a:latin typeface="+mn-lt"/>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7243" y="661336"/>
            <a:ext cx="5215547" cy="5820923"/>
          </a:xfrm>
          <a:prstGeom prst="rect">
            <a:avLst/>
          </a:prstGeom>
        </p:spPr>
      </p:pic>
      <p:sp>
        <p:nvSpPr>
          <p:cNvPr id="4" name="TextBox 3"/>
          <p:cNvSpPr txBox="1"/>
          <p:nvPr/>
        </p:nvSpPr>
        <p:spPr>
          <a:xfrm>
            <a:off x="2886544" y="2740801"/>
            <a:ext cx="5575616" cy="830997"/>
          </a:xfrm>
          <a:prstGeom prst="rect">
            <a:avLst/>
          </a:prstGeom>
          <a:solidFill>
            <a:schemeClr val="bg1"/>
          </a:solidFill>
        </p:spPr>
        <p:txBody>
          <a:bodyPr wrap="square" rtlCol="0">
            <a:spAutoFit/>
          </a:bodyPr>
          <a:lstStyle/>
          <a:p>
            <a:r>
              <a:rPr lang="en-GB" sz="2400" dirty="0" smtClean="0">
                <a:solidFill>
                  <a:schemeClr val="accent6"/>
                </a:solidFill>
              </a:rPr>
              <a:t>Suddenly</a:t>
            </a:r>
            <a:r>
              <a:rPr lang="en-GB" sz="2400" dirty="0" smtClean="0"/>
              <a:t> </a:t>
            </a:r>
            <a:r>
              <a:rPr lang="en-GB" sz="2400" dirty="0">
                <a:solidFill>
                  <a:srgbClr val="FF0000"/>
                </a:solidFill>
              </a:rPr>
              <a:t>he</a:t>
            </a:r>
            <a:r>
              <a:rPr lang="en-GB" sz="2400" dirty="0"/>
              <a:t> </a:t>
            </a:r>
            <a:r>
              <a:rPr lang="en-GB" sz="2400" dirty="0">
                <a:solidFill>
                  <a:schemeClr val="accent6"/>
                </a:solidFill>
              </a:rPr>
              <a:t>awoke and was running </a:t>
            </a:r>
            <a:r>
              <a:rPr lang="en-GB" sz="2400" dirty="0"/>
              <a:t>– </a:t>
            </a:r>
            <a:r>
              <a:rPr lang="en-GB" sz="2400" dirty="0">
                <a:solidFill>
                  <a:srgbClr val="0070C0"/>
                </a:solidFill>
              </a:rPr>
              <a:t>raw</a:t>
            </a:r>
          </a:p>
          <a:p>
            <a:r>
              <a:rPr lang="en-GB" sz="2400" dirty="0"/>
              <a:t>In </a:t>
            </a:r>
            <a:r>
              <a:rPr lang="en-GB" sz="2400" dirty="0">
                <a:solidFill>
                  <a:srgbClr val="0070C0"/>
                </a:solidFill>
              </a:rPr>
              <a:t>raw</a:t>
            </a:r>
            <a:r>
              <a:rPr lang="en-GB" sz="2400" dirty="0"/>
              <a:t>-seamed hot khaki, his sweat heavy</a:t>
            </a:r>
            <a:r>
              <a:rPr lang="en-GB" sz="2400" dirty="0" smtClean="0"/>
              <a:t>,</a:t>
            </a:r>
            <a:endParaRPr lang="en-GB" sz="2400" dirty="0"/>
          </a:p>
        </p:txBody>
      </p:sp>
      <p:sp>
        <p:nvSpPr>
          <p:cNvPr id="8" name="AutoShape 11"/>
          <p:cNvSpPr>
            <a:spLocks noChangeArrowheads="1"/>
          </p:cNvSpPr>
          <p:nvPr/>
        </p:nvSpPr>
        <p:spPr bwMode="auto">
          <a:xfrm rot="1351166">
            <a:off x="3822152" y="414223"/>
            <a:ext cx="4239077" cy="2087563"/>
          </a:xfrm>
          <a:prstGeom prst="downArrow">
            <a:avLst>
              <a:gd name="adj1" fmla="val 50000"/>
              <a:gd name="adj2" fmla="val 25000"/>
            </a:avLst>
          </a:prstGeom>
          <a:solidFill>
            <a:schemeClr val="bg1"/>
          </a:solidFill>
          <a:ln w="9525">
            <a:solidFill>
              <a:srgbClr val="FF0000"/>
            </a:solidFill>
            <a:miter lim="800000"/>
            <a:headEnd/>
            <a:tailEnd/>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2400" dirty="0" smtClean="0">
                <a:solidFill>
                  <a:srgbClr val="FF0000"/>
                </a:solidFill>
                <a:latin typeface="+mn-lt"/>
              </a:rPr>
              <a:t>The pronoun ‘he’ suggests this could be any young soldier.</a:t>
            </a:r>
            <a:endParaRPr lang="en-GB" altLang="en-US" sz="2400" dirty="0">
              <a:solidFill>
                <a:srgbClr val="FF0000"/>
              </a:solidFill>
              <a:latin typeface="+mn-lt"/>
            </a:endParaRPr>
          </a:p>
        </p:txBody>
      </p:sp>
    </p:spTree>
    <p:extLst>
      <p:ext uri="{BB962C8B-B14F-4D97-AF65-F5344CB8AC3E}">
        <p14:creationId xmlns:p14="http://schemas.microsoft.com/office/powerpoint/2010/main" val="35483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2" y="-1"/>
            <a:ext cx="6760206" cy="3972921"/>
          </a:xfrm>
          <a:prstGeom prst="rect">
            <a:avLst/>
          </a:prstGeom>
        </p:spPr>
      </p:pic>
      <p:sp>
        <p:nvSpPr>
          <p:cNvPr id="4" name="TextBox 3"/>
          <p:cNvSpPr txBox="1"/>
          <p:nvPr/>
        </p:nvSpPr>
        <p:spPr>
          <a:xfrm>
            <a:off x="4131212" y="2772591"/>
            <a:ext cx="7365329" cy="1200329"/>
          </a:xfrm>
          <a:prstGeom prst="rect">
            <a:avLst/>
          </a:prstGeom>
          <a:solidFill>
            <a:schemeClr val="bg1"/>
          </a:solidFill>
        </p:spPr>
        <p:txBody>
          <a:bodyPr wrap="square" rtlCol="0">
            <a:spAutoFit/>
          </a:bodyPr>
          <a:lstStyle/>
          <a:p>
            <a:r>
              <a:rPr lang="en-GB" sz="2400" dirty="0" smtClean="0">
                <a:solidFill>
                  <a:srgbClr val="00B0F0"/>
                </a:solidFill>
              </a:rPr>
              <a:t>Stumbling</a:t>
            </a:r>
            <a:r>
              <a:rPr lang="en-GB" sz="2400" dirty="0" smtClean="0"/>
              <a:t> </a:t>
            </a:r>
            <a:r>
              <a:rPr lang="en-GB" sz="2400" dirty="0"/>
              <a:t>across a field of clods towards a </a:t>
            </a:r>
            <a:r>
              <a:rPr lang="en-GB" sz="2400" dirty="0">
                <a:solidFill>
                  <a:srgbClr val="FF0000"/>
                </a:solidFill>
              </a:rPr>
              <a:t>green hedge</a:t>
            </a:r>
          </a:p>
          <a:p>
            <a:r>
              <a:rPr lang="en-GB" sz="2400" dirty="0">
                <a:solidFill>
                  <a:srgbClr val="FF0000"/>
                </a:solidFill>
              </a:rPr>
              <a:t>That</a:t>
            </a:r>
            <a:r>
              <a:rPr lang="en-GB" sz="2400" dirty="0"/>
              <a:t> </a:t>
            </a:r>
            <a:r>
              <a:rPr lang="en-GB" sz="2400" dirty="0">
                <a:solidFill>
                  <a:srgbClr val="00B0F0"/>
                </a:solidFill>
              </a:rPr>
              <a:t>dazzled</a:t>
            </a:r>
            <a:r>
              <a:rPr lang="en-GB" sz="2400" dirty="0"/>
              <a:t> </a:t>
            </a:r>
            <a:r>
              <a:rPr lang="en-GB" sz="2400" dirty="0">
                <a:solidFill>
                  <a:srgbClr val="FF0000"/>
                </a:solidFill>
              </a:rPr>
              <a:t>with rifle fire</a:t>
            </a:r>
            <a:r>
              <a:rPr lang="en-GB" sz="2400" dirty="0"/>
              <a:t>, hearing</a:t>
            </a:r>
          </a:p>
          <a:p>
            <a:r>
              <a:rPr lang="en-GB" sz="2400" dirty="0">
                <a:solidFill>
                  <a:schemeClr val="accent2">
                    <a:lumMod val="75000"/>
                  </a:schemeClr>
                </a:solidFill>
              </a:rPr>
              <a:t>Bullets </a:t>
            </a:r>
            <a:r>
              <a:rPr lang="en-GB" sz="2400" u="sng" dirty="0">
                <a:solidFill>
                  <a:srgbClr val="00B0F0"/>
                </a:solidFill>
              </a:rPr>
              <a:t>smacking</a:t>
            </a:r>
            <a:r>
              <a:rPr lang="en-GB" sz="2400" dirty="0">
                <a:solidFill>
                  <a:schemeClr val="accent2">
                    <a:lumMod val="75000"/>
                  </a:schemeClr>
                </a:solidFill>
              </a:rPr>
              <a:t> the belly </a:t>
            </a:r>
            <a:r>
              <a:rPr lang="en-GB" sz="2400" dirty="0"/>
              <a:t>out of the air </a:t>
            </a:r>
            <a:r>
              <a:rPr lang="en-GB" sz="2400" dirty="0" smtClean="0"/>
              <a:t>–</a:t>
            </a:r>
            <a:endParaRPr lang="en-GB" sz="2400" dirty="0"/>
          </a:p>
        </p:txBody>
      </p:sp>
      <p:sp>
        <p:nvSpPr>
          <p:cNvPr id="3" name="AutoShape 7"/>
          <p:cNvSpPr>
            <a:spLocks noChangeArrowheads="1"/>
          </p:cNvSpPr>
          <p:nvPr/>
        </p:nvSpPr>
        <p:spPr bwMode="auto">
          <a:xfrm rot="160513">
            <a:off x="105306" y="4143727"/>
            <a:ext cx="8496300" cy="2376487"/>
          </a:xfrm>
          <a:prstGeom prst="upArrowCallout">
            <a:avLst>
              <a:gd name="adj1" fmla="val 89379"/>
              <a:gd name="adj2" fmla="val 89379"/>
              <a:gd name="adj3" fmla="val 16667"/>
              <a:gd name="adj4" fmla="val 66667"/>
            </a:avLst>
          </a:prstGeom>
          <a:solidFill>
            <a:schemeClr val="bg1"/>
          </a:solidFill>
          <a:ln w="9525">
            <a:solidFill>
              <a:schemeClr val="accent2">
                <a:lumMod val="75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chemeClr val="accent2">
                    <a:lumMod val="75000"/>
                  </a:schemeClr>
                </a:solidFill>
                <a:latin typeface="+mn-lt"/>
              </a:rPr>
              <a:t>This metaphor highlights the violence of war. The bullets are hitting this air, implying that war disrupts nature as well as humans. The use of </a:t>
            </a:r>
            <a:r>
              <a:rPr lang="en-GB" altLang="en-US" sz="2400" u="sng" dirty="0" smtClean="0">
                <a:solidFill>
                  <a:schemeClr val="accent2">
                    <a:lumMod val="75000"/>
                  </a:schemeClr>
                </a:solidFill>
                <a:latin typeface="+mn-lt"/>
              </a:rPr>
              <a:t>onomatopoeia</a:t>
            </a:r>
            <a:r>
              <a:rPr lang="en-GB" altLang="en-US" sz="2400" dirty="0" smtClean="0">
                <a:solidFill>
                  <a:schemeClr val="accent2">
                    <a:lumMod val="75000"/>
                  </a:schemeClr>
                </a:solidFill>
                <a:latin typeface="+mn-lt"/>
              </a:rPr>
              <a:t> emphasises the sound of the bullets being fired.</a:t>
            </a:r>
            <a:endParaRPr lang="en-GB" altLang="en-US" sz="2400" dirty="0">
              <a:solidFill>
                <a:schemeClr val="accent2">
                  <a:lumMod val="75000"/>
                </a:schemeClr>
              </a:solidFill>
              <a:latin typeface="+mn-lt"/>
            </a:endParaRPr>
          </a:p>
        </p:txBody>
      </p:sp>
      <p:sp>
        <p:nvSpPr>
          <p:cNvPr id="5" name="Rectangle 10"/>
          <p:cNvSpPr>
            <a:spLocks noChangeArrowheads="1"/>
          </p:cNvSpPr>
          <p:nvPr/>
        </p:nvSpPr>
        <p:spPr bwMode="auto">
          <a:xfrm>
            <a:off x="7061982" y="486124"/>
            <a:ext cx="4656406" cy="1800343"/>
          </a:xfrm>
          <a:prstGeom prst="rect">
            <a:avLst/>
          </a:prstGeom>
          <a:solidFill>
            <a:schemeClr val="bg1"/>
          </a:solidFill>
          <a:ln w="9525">
            <a:solidFill>
              <a:srgbClr val="00B0F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rgbClr val="00B0F0"/>
                </a:solidFill>
                <a:latin typeface="+mn-lt"/>
              </a:rPr>
              <a:t>The verb choices create a sense of action and confusion. The soldier’s confusion is emphasised by the use of enjambment.</a:t>
            </a:r>
            <a:endParaRPr lang="en-GB" altLang="en-US" sz="2400" dirty="0">
              <a:solidFill>
                <a:srgbClr val="00B0F0"/>
              </a:solidFill>
              <a:latin typeface="+mn-lt"/>
            </a:endParaRPr>
          </a:p>
        </p:txBody>
      </p:sp>
      <p:sp>
        <p:nvSpPr>
          <p:cNvPr id="6" name="Up Arrow 5"/>
          <p:cNvSpPr/>
          <p:nvPr/>
        </p:nvSpPr>
        <p:spPr>
          <a:xfrm rot="19610234">
            <a:off x="8501436" y="3222228"/>
            <a:ext cx="3920808" cy="3085723"/>
          </a:xfrm>
          <a:prstGeom prst="up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rgbClr val="FF0000"/>
                </a:solidFill>
              </a:rPr>
              <a:t>The enemy is unseen and dehumanised, making them more frightening.</a:t>
            </a:r>
            <a:endParaRPr lang="en-GB" sz="2400" dirty="0">
              <a:solidFill>
                <a:srgbClr val="FF0000"/>
              </a:solidFill>
            </a:endParaRPr>
          </a:p>
        </p:txBody>
      </p:sp>
    </p:spTree>
    <p:extLst>
      <p:ext uri="{BB962C8B-B14F-4D97-AF65-F5344CB8AC3E}">
        <p14:creationId xmlns:p14="http://schemas.microsoft.com/office/powerpoint/2010/main" val="1580514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4225" y="0"/>
            <a:ext cx="5057775" cy="6858000"/>
          </a:xfrm>
          <a:prstGeom prst="rect">
            <a:avLst/>
          </a:prstGeom>
        </p:spPr>
      </p:pic>
      <p:sp>
        <p:nvSpPr>
          <p:cNvPr id="4" name="TextBox 3"/>
          <p:cNvSpPr txBox="1"/>
          <p:nvPr/>
        </p:nvSpPr>
        <p:spPr>
          <a:xfrm>
            <a:off x="427182" y="2711538"/>
            <a:ext cx="7216726" cy="1200329"/>
          </a:xfrm>
          <a:prstGeom prst="rect">
            <a:avLst/>
          </a:prstGeom>
          <a:solidFill>
            <a:schemeClr val="bg1"/>
          </a:solidFill>
        </p:spPr>
        <p:txBody>
          <a:bodyPr wrap="square" rtlCol="0">
            <a:spAutoFit/>
          </a:bodyPr>
          <a:lstStyle/>
          <a:p>
            <a:r>
              <a:rPr lang="en-GB" sz="2400" dirty="0" smtClean="0"/>
              <a:t>He </a:t>
            </a:r>
            <a:r>
              <a:rPr lang="en-GB" sz="2400" dirty="0">
                <a:solidFill>
                  <a:schemeClr val="accent1">
                    <a:lumMod val="75000"/>
                  </a:schemeClr>
                </a:solidFill>
              </a:rPr>
              <a:t>lugged</a:t>
            </a:r>
            <a:r>
              <a:rPr lang="en-GB" sz="2400" dirty="0"/>
              <a:t> a rifle </a:t>
            </a:r>
            <a:r>
              <a:rPr lang="en-GB" sz="2400" dirty="0">
                <a:solidFill>
                  <a:srgbClr val="7030A0"/>
                </a:solidFill>
              </a:rPr>
              <a:t>numb as a smashed arm</a:t>
            </a:r>
            <a:r>
              <a:rPr lang="en-GB" sz="2400" dirty="0"/>
              <a:t>;</a:t>
            </a:r>
          </a:p>
          <a:p>
            <a:r>
              <a:rPr lang="en-GB" sz="2400" dirty="0"/>
              <a:t>The </a:t>
            </a:r>
            <a:r>
              <a:rPr lang="en-GB" sz="2400" dirty="0">
                <a:solidFill>
                  <a:srgbClr val="FF0000"/>
                </a:solidFill>
              </a:rPr>
              <a:t>patriotic tear that had brimmed in his eye</a:t>
            </a:r>
          </a:p>
          <a:p>
            <a:r>
              <a:rPr lang="en-GB" sz="2400" dirty="0">
                <a:solidFill>
                  <a:srgbClr val="FF0000"/>
                </a:solidFill>
              </a:rPr>
              <a:t>Sweating like molten iron from the centre of his chest</a:t>
            </a:r>
            <a:r>
              <a:rPr lang="en-GB" sz="2400" dirty="0"/>
              <a:t>, </a:t>
            </a:r>
            <a:r>
              <a:rPr lang="en-GB" sz="2400" dirty="0" smtClean="0"/>
              <a:t>–</a:t>
            </a:r>
            <a:endParaRPr lang="en-GB" sz="2400" dirty="0"/>
          </a:p>
        </p:txBody>
      </p:sp>
      <p:sp>
        <p:nvSpPr>
          <p:cNvPr id="5" name="AutoShape 9"/>
          <p:cNvSpPr>
            <a:spLocks noChangeArrowheads="1"/>
          </p:cNvSpPr>
          <p:nvPr/>
        </p:nvSpPr>
        <p:spPr bwMode="auto">
          <a:xfrm>
            <a:off x="427182" y="4005329"/>
            <a:ext cx="6411500" cy="2618076"/>
          </a:xfrm>
          <a:prstGeom prst="upArrowCallout">
            <a:avLst>
              <a:gd name="adj1" fmla="val 39068"/>
              <a:gd name="adj2" fmla="val 39068"/>
              <a:gd name="adj3" fmla="val 16667"/>
              <a:gd name="adj4" fmla="val 66667"/>
            </a:avLst>
          </a:prstGeom>
          <a:solidFill>
            <a:schemeClr val="bg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rgbClr val="FF0000"/>
                </a:solidFill>
                <a:latin typeface="+mn-lt"/>
              </a:rPr>
              <a:t>This simile suggests that the soldier’s patriotism has been replaced by pain and fear now he has seen the reality of war.</a:t>
            </a:r>
            <a:endParaRPr lang="en-GB" altLang="en-US" sz="2400" dirty="0">
              <a:solidFill>
                <a:srgbClr val="FF0000"/>
              </a:solidFill>
              <a:latin typeface="+mn-lt"/>
            </a:endParaRPr>
          </a:p>
        </p:txBody>
      </p:sp>
      <p:sp>
        <p:nvSpPr>
          <p:cNvPr id="6" name="Rectangle 7"/>
          <p:cNvSpPr>
            <a:spLocks noChangeArrowheads="1"/>
          </p:cNvSpPr>
          <p:nvPr/>
        </p:nvSpPr>
        <p:spPr bwMode="auto">
          <a:xfrm>
            <a:off x="209645" y="221937"/>
            <a:ext cx="2376488" cy="2173533"/>
          </a:xfrm>
          <a:prstGeom prst="rect">
            <a:avLst/>
          </a:prstGeom>
          <a:solidFill>
            <a:schemeClr val="bg1"/>
          </a:solidFill>
          <a:ln w="9525">
            <a:solidFill>
              <a:schemeClr val="accent1">
                <a:lumMod val="75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chemeClr val="accent1">
                    <a:lumMod val="75000"/>
                  </a:schemeClr>
                </a:solidFill>
                <a:latin typeface="+mn-lt"/>
              </a:rPr>
              <a:t>The verb ‘lugged’ implies it is an effort for the soldier to carry his rifle.</a:t>
            </a:r>
            <a:endParaRPr lang="en-GB" altLang="en-US" sz="2400" dirty="0">
              <a:solidFill>
                <a:schemeClr val="accent1">
                  <a:lumMod val="75000"/>
                </a:schemeClr>
              </a:solidFill>
              <a:latin typeface="+mn-lt"/>
            </a:endParaRPr>
          </a:p>
        </p:txBody>
      </p:sp>
      <p:sp>
        <p:nvSpPr>
          <p:cNvPr id="3" name="Down Arrow Callout 2"/>
          <p:cNvSpPr/>
          <p:nvPr/>
        </p:nvSpPr>
        <p:spPr>
          <a:xfrm>
            <a:off x="3116687" y="386366"/>
            <a:ext cx="3721995" cy="2325172"/>
          </a:xfrm>
          <a:prstGeom prst="downArrowCallou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rgbClr val="7030A0"/>
                </a:solidFill>
              </a:rPr>
              <a:t>This simile suggests that the soldier’s rifle seems useless in battle.</a:t>
            </a:r>
            <a:endParaRPr lang="en-GB" sz="2400" dirty="0">
              <a:solidFill>
                <a:srgbClr val="7030A0"/>
              </a:solidFill>
            </a:endParaRPr>
          </a:p>
        </p:txBody>
      </p:sp>
    </p:spTree>
    <p:extLst>
      <p:ext uri="{BB962C8B-B14F-4D97-AF65-F5344CB8AC3E}">
        <p14:creationId xmlns:p14="http://schemas.microsoft.com/office/powerpoint/2010/main" val="114136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266092" y="0"/>
            <a:ext cx="10578906" cy="6873752"/>
          </a:xfrm>
          <a:prstGeom prst="rect">
            <a:avLst/>
          </a:prstGeom>
        </p:spPr>
      </p:pic>
      <p:sp>
        <p:nvSpPr>
          <p:cNvPr id="4" name="TextBox 3"/>
          <p:cNvSpPr txBox="1"/>
          <p:nvPr/>
        </p:nvSpPr>
        <p:spPr>
          <a:xfrm>
            <a:off x="1162930" y="2098048"/>
            <a:ext cx="11029070" cy="1200329"/>
          </a:xfrm>
          <a:prstGeom prst="rect">
            <a:avLst/>
          </a:prstGeom>
          <a:solidFill>
            <a:schemeClr val="bg1"/>
          </a:solidFill>
        </p:spPr>
        <p:txBody>
          <a:bodyPr wrap="square" rtlCol="0">
            <a:spAutoFit/>
          </a:bodyPr>
          <a:lstStyle/>
          <a:p>
            <a:r>
              <a:rPr lang="en-GB" sz="2400" dirty="0" smtClean="0"/>
              <a:t>In </a:t>
            </a:r>
            <a:r>
              <a:rPr lang="en-GB" sz="2400" dirty="0"/>
              <a:t>bewilderment then he almost stopped </a:t>
            </a:r>
            <a:r>
              <a:rPr lang="en-GB" sz="2400" dirty="0">
                <a:solidFill>
                  <a:srgbClr val="00B050"/>
                </a:solidFill>
              </a:rPr>
              <a:t>–</a:t>
            </a:r>
          </a:p>
          <a:p>
            <a:r>
              <a:rPr lang="en-GB" sz="2400" dirty="0">
                <a:solidFill>
                  <a:srgbClr val="002060"/>
                </a:solidFill>
              </a:rPr>
              <a:t>In what cold clockwork of the stars and the nations</a:t>
            </a:r>
          </a:p>
          <a:p>
            <a:r>
              <a:rPr lang="en-GB" sz="2400" dirty="0">
                <a:solidFill>
                  <a:srgbClr val="002060"/>
                </a:solidFill>
              </a:rPr>
              <a:t>Was he the hand pointing that second? </a:t>
            </a:r>
          </a:p>
        </p:txBody>
      </p:sp>
      <p:sp>
        <p:nvSpPr>
          <p:cNvPr id="5" name="Left Arrow 4"/>
          <p:cNvSpPr/>
          <p:nvPr/>
        </p:nvSpPr>
        <p:spPr>
          <a:xfrm rot="20769417">
            <a:off x="6957430" y="-6748"/>
            <a:ext cx="4529406" cy="3591339"/>
          </a:xfrm>
          <a:prstGeom prst="leftArrow">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rgbClr val="00B050"/>
                </a:solidFill>
              </a:rPr>
              <a:t>The use of dashes reflects the soldier’s uncertainty about what he’s doing and the confusion on the battlefield.</a:t>
            </a:r>
            <a:endParaRPr lang="en-GB" sz="2400" dirty="0">
              <a:solidFill>
                <a:srgbClr val="00B050"/>
              </a:solidFill>
            </a:endParaRPr>
          </a:p>
        </p:txBody>
      </p:sp>
      <p:sp>
        <p:nvSpPr>
          <p:cNvPr id="6" name="Up Arrow Callout 5"/>
          <p:cNvSpPr/>
          <p:nvPr/>
        </p:nvSpPr>
        <p:spPr>
          <a:xfrm>
            <a:off x="1828799" y="3604591"/>
            <a:ext cx="6684135" cy="2902226"/>
          </a:xfrm>
          <a:prstGeom prst="upArrowCallout">
            <a:avLst/>
          </a:prstGeom>
          <a:solidFill>
            <a:schemeClr val="bg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rgbClr val="002060"/>
                </a:solidFill>
              </a:rPr>
              <a:t>This rhetorical question emphasises the soldier’s insignificance. He doesn’t feel like he is in control of his destiny. The phrase ‘cold clockwork’ suggests he is part of a machine that is uncaring.</a:t>
            </a:r>
            <a:endParaRPr lang="en-GB" sz="2400" dirty="0">
              <a:solidFill>
                <a:srgbClr val="002060"/>
              </a:solidFill>
            </a:endParaRPr>
          </a:p>
        </p:txBody>
      </p:sp>
    </p:spTree>
    <p:extLst>
      <p:ext uri="{BB962C8B-B14F-4D97-AF65-F5344CB8AC3E}">
        <p14:creationId xmlns:p14="http://schemas.microsoft.com/office/powerpoint/2010/main" val="209090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55784" cy="6858000"/>
          </a:xfrm>
          <a:prstGeom prst="rect">
            <a:avLst/>
          </a:prstGeom>
        </p:spPr>
      </p:pic>
      <p:sp>
        <p:nvSpPr>
          <p:cNvPr id="4" name="Rectangle 3"/>
          <p:cNvSpPr/>
          <p:nvPr/>
        </p:nvSpPr>
        <p:spPr>
          <a:xfrm>
            <a:off x="2202287" y="204713"/>
            <a:ext cx="7559899" cy="1938992"/>
          </a:xfrm>
          <a:prstGeom prst="rect">
            <a:avLst/>
          </a:prstGeom>
          <a:solidFill>
            <a:schemeClr val="bg1"/>
          </a:solidFill>
        </p:spPr>
        <p:txBody>
          <a:bodyPr wrap="square">
            <a:spAutoFit/>
          </a:bodyPr>
          <a:lstStyle/>
          <a:p>
            <a:r>
              <a:rPr lang="en-GB" sz="2400" dirty="0"/>
              <a:t>He was running</a:t>
            </a:r>
          </a:p>
          <a:p>
            <a:r>
              <a:rPr lang="en-GB" sz="2400" dirty="0">
                <a:solidFill>
                  <a:srgbClr val="FF0000"/>
                </a:solidFill>
              </a:rPr>
              <a:t>Like a man who has jumped up in the dark and runs</a:t>
            </a:r>
          </a:p>
          <a:p>
            <a:r>
              <a:rPr lang="en-GB" sz="2400" dirty="0"/>
              <a:t>Listening between his footfalls for the reason</a:t>
            </a:r>
          </a:p>
          <a:p>
            <a:r>
              <a:rPr lang="en-GB" sz="2400" dirty="0"/>
              <a:t>Of his still running, and his foot hung like</a:t>
            </a:r>
          </a:p>
          <a:p>
            <a:r>
              <a:rPr lang="en-GB" sz="2400" dirty="0"/>
              <a:t>Statuary in mid-stride. </a:t>
            </a:r>
          </a:p>
        </p:txBody>
      </p:sp>
      <p:sp>
        <p:nvSpPr>
          <p:cNvPr id="6" name="AutoShape 8"/>
          <p:cNvSpPr>
            <a:spLocks noChangeArrowheads="1"/>
          </p:cNvSpPr>
          <p:nvPr/>
        </p:nvSpPr>
        <p:spPr bwMode="auto">
          <a:xfrm rot="20848594">
            <a:off x="4946097" y="1975574"/>
            <a:ext cx="6663598" cy="4003437"/>
          </a:xfrm>
          <a:prstGeom prst="upArrow">
            <a:avLst>
              <a:gd name="adj1" fmla="val 50000"/>
              <a:gd name="adj2" fmla="val 25000"/>
            </a:avLst>
          </a:prstGeom>
          <a:solidFill>
            <a:schemeClr val="bg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sz="2400" dirty="0" smtClean="0">
                <a:solidFill>
                  <a:srgbClr val="FF0000"/>
                </a:solidFill>
                <a:latin typeface="Calibri" panose="020F0502020204030204" pitchFamily="34" charset="0"/>
              </a:rPr>
              <a:t>This simile suggests that the soldier doesn’t know why he’s running. He feels he is metaphorically ‘in the dark’ about the reality and horror of war. This emphasises the idea that he was unprepared.</a:t>
            </a:r>
            <a:endParaRPr lang="en-GB" altLang="en-US" sz="2400" dirty="0">
              <a:solidFill>
                <a:srgbClr val="FF0000"/>
              </a:solidFill>
              <a:latin typeface="Calibri" panose="020F0502020204030204" pitchFamily="34" charset="0"/>
            </a:endParaRPr>
          </a:p>
        </p:txBody>
      </p:sp>
    </p:spTree>
    <p:extLst>
      <p:ext uri="{BB962C8B-B14F-4D97-AF65-F5344CB8AC3E}">
        <p14:creationId xmlns:p14="http://schemas.microsoft.com/office/powerpoint/2010/main" val="46818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490" y="2526883"/>
            <a:ext cx="6821510" cy="4331117"/>
          </a:xfrm>
          <a:prstGeom prst="rect">
            <a:avLst/>
          </a:prstGeom>
        </p:spPr>
      </p:pic>
      <p:sp>
        <p:nvSpPr>
          <p:cNvPr id="4" name="TextBox 3"/>
          <p:cNvSpPr txBox="1"/>
          <p:nvPr/>
        </p:nvSpPr>
        <p:spPr>
          <a:xfrm>
            <a:off x="1184856" y="927277"/>
            <a:ext cx="8371268" cy="1938992"/>
          </a:xfrm>
          <a:prstGeom prst="rect">
            <a:avLst/>
          </a:prstGeom>
          <a:solidFill>
            <a:schemeClr val="bg1"/>
          </a:solidFill>
        </p:spPr>
        <p:txBody>
          <a:bodyPr wrap="square" rtlCol="0">
            <a:spAutoFit/>
          </a:bodyPr>
          <a:lstStyle/>
          <a:p>
            <a:r>
              <a:rPr lang="en-GB" sz="2400" dirty="0" smtClean="0"/>
              <a:t>		Then </a:t>
            </a:r>
            <a:r>
              <a:rPr lang="en-GB" sz="2400" dirty="0"/>
              <a:t>the shot-slashed furrows</a:t>
            </a:r>
          </a:p>
          <a:p>
            <a:r>
              <a:rPr lang="en-GB" sz="2400" dirty="0"/>
              <a:t>  </a:t>
            </a:r>
          </a:p>
          <a:p>
            <a:r>
              <a:rPr lang="en-GB" sz="2400" dirty="0"/>
              <a:t>Threw up a </a:t>
            </a:r>
            <a:r>
              <a:rPr lang="en-GB" sz="2400" dirty="0">
                <a:solidFill>
                  <a:schemeClr val="accent4">
                    <a:lumMod val="75000"/>
                  </a:schemeClr>
                </a:solidFill>
              </a:rPr>
              <a:t>yellow hare that rolled like a flame</a:t>
            </a:r>
          </a:p>
          <a:p>
            <a:r>
              <a:rPr lang="en-GB" sz="2400" dirty="0"/>
              <a:t>And crawled in a threshing </a:t>
            </a:r>
            <a:r>
              <a:rPr lang="en-GB" sz="2400" dirty="0">
                <a:solidFill>
                  <a:schemeClr val="accent6"/>
                </a:solidFill>
              </a:rPr>
              <a:t>circle</a:t>
            </a:r>
            <a:r>
              <a:rPr lang="en-GB" sz="2400" dirty="0"/>
              <a:t>, its mouth wide</a:t>
            </a:r>
          </a:p>
          <a:p>
            <a:r>
              <a:rPr lang="en-GB" sz="2400" dirty="0">
                <a:solidFill>
                  <a:schemeClr val="accent4">
                    <a:lumMod val="75000"/>
                  </a:schemeClr>
                </a:solidFill>
              </a:rPr>
              <a:t>Open silent, its eyes standing out</a:t>
            </a:r>
            <a:r>
              <a:rPr lang="en-GB" sz="2400" dirty="0" smtClean="0"/>
              <a:t>.</a:t>
            </a:r>
            <a:endParaRPr lang="en-GB" sz="2400" dirty="0"/>
          </a:p>
        </p:txBody>
      </p:sp>
      <p:sp>
        <p:nvSpPr>
          <p:cNvPr id="3" name="Left Arrow 2"/>
          <p:cNvSpPr/>
          <p:nvPr/>
        </p:nvSpPr>
        <p:spPr>
          <a:xfrm>
            <a:off x="7701566" y="566670"/>
            <a:ext cx="4056845" cy="3206840"/>
          </a:xfrm>
          <a:prstGeom prst="leftArrow">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accent6"/>
                </a:solidFill>
              </a:rPr>
              <a:t>The hare crawls in a ‘circle’ which gives the impression it is trapped.</a:t>
            </a:r>
            <a:endParaRPr lang="en-GB" sz="2400" dirty="0">
              <a:solidFill>
                <a:schemeClr val="accent6"/>
              </a:solidFill>
            </a:endParaRPr>
          </a:p>
        </p:txBody>
      </p:sp>
      <p:sp>
        <p:nvSpPr>
          <p:cNvPr id="5" name="Up Arrow Callout 4"/>
          <p:cNvSpPr/>
          <p:nvPr/>
        </p:nvSpPr>
        <p:spPr>
          <a:xfrm rot="241779">
            <a:off x="508715" y="3024683"/>
            <a:ext cx="4634248" cy="3573168"/>
          </a:xfrm>
          <a:prstGeom prst="upArrowCallou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accent4">
                    <a:lumMod val="75000"/>
                  </a:schemeClr>
                </a:solidFill>
              </a:rPr>
              <a:t>This simile reflects the danger the hare is in, and it reinforces the impact conflict has on nature. The hare’s movement imply it is terrified and helpless – like the soldier. </a:t>
            </a:r>
            <a:endParaRPr lang="en-GB" sz="2400" dirty="0">
              <a:solidFill>
                <a:schemeClr val="accent4">
                  <a:lumMod val="75000"/>
                </a:schemeClr>
              </a:solidFill>
            </a:endParaRPr>
          </a:p>
        </p:txBody>
      </p:sp>
    </p:spTree>
    <p:extLst>
      <p:ext uri="{BB962C8B-B14F-4D97-AF65-F5344CB8AC3E}">
        <p14:creationId xmlns:p14="http://schemas.microsoft.com/office/powerpoint/2010/main" val="255232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087757"/>
            <a:ext cx="5058635" cy="3770243"/>
          </a:xfrm>
          <a:prstGeom prst="rect">
            <a:avLst/>
          </a:prstGeom>
        </p:spPr>
      </p:pic>
      <p:sp>
        <p:nvSpPr>
          <p:cNvPr id="4" name="TextBox 3"/>
          <p:cNvSpPr txBox="1"/>
          <p:nvPr/>
        </p:nvSpPr>
        <p:spPr>
          <a:xfrm>
            <a:off x="4085441" y="4283935"/>
            <a:ext cx="7588629" cy="1200329"/>
          </a:xfrm>
          <a:prstGeom prst="rect">
            <a:avLst/>
          </a:prstGeom>
          <a:solidFill>
            <a:schemeClr val="bg1"/>
          </a:solidFill>
        </p:spPr>
        <p:txBody>
          <a:bodyPr wrap="square" rtlCol="0">
            <a:spAutoFit/>
          </a:bodyPr>
          <a:lstStyle/>
          <a:p>
            <a:r>
              <a:rPr lang="en-GB" sz="2400" dirty="0" smtClean="0"/>
              <a:t>He </a:t>
            </a:r>
            <a:r>
              <a:rPr lang="en-GB" sz="2400" dirty="0"/>
              <a:t>plunged past with his bayonet toward the </a:t>
            </a:r>
            <a:r>
              <a:rPr lang="en-GB" sz="2400" dirty="0">
                <a:solidFill>
                  <a:schemeClr val="accent6"/>
                </a:solidFill>
              </a:rPr>
              <a:t>green hedge</a:t>
            </a:r>
            <a:r>
              <a:rPr lang="en-GB" sz="2400" dirty="0"/>
              <a:t>,</a:t>
            </a:r>
          </a:p>
          <a:p>
            <a:r>
              <a:rPr lang="en-GB" sz="2400" dirty="0">
                <a:solidFill>
                  <a:srgbClr val="FF0000"/>
                </a:solidFill>
              </a:rPr>
              <a:t>King, honour, human dignity, etcetera</a:t>
            </a:r>
          </a:p>
          <a:p>
            <a:r>
              <a:rPr lang="en-GB" sz="2400" dirty="0">
                <a:solidFill>
                  <a:srgbClr val="7030A0"/>
                </a:solidFill>
              </a:rPr>
              <a:t>Dropped like luxuries </a:t>
            </a:r>
            <a:r>
              <a:rPr lang="en-GB" sz="2400" dirty="0"/>
              <a:t>in a yelling </a:t>
            </a:r>
            <a:r>
              <a:rPr lang="en-GB" sz="2400" dirty="0" smtClean="0"/>
              <a:t>alarm</a:t>
            </a:r>
            <a:endParaRPr lang="en-GB" sz="2400" dirty="0"/>
          </a:p>
        </p:txBody>
      </p:sp>
      <p:sp>
        <p:nvSpPr>
          <p:cNvPr id="5" name="Down Arrow Callout 4"/>
          <p:cNvSpPr/>
          <p:nvPr/>
        </p:nvSpPr>
        <p:spPr>
          <a:xfrm rot="1862979">
            <a:off x="7308673" y="880418"/>
            <a:ext cx="4048102" cy="3203844"/>
          </a:xfrm>
          <a:prstGeom prst="downArrowCallout">
            <a:avLst>
              <a:gd name="adj1" fmla="val 25000"/>
              <a:gd name="adj2" fmla="val 30804"/>
              <a:gd name="adj3" fmla="val 25000"/>
              <a:gd name="adj4" fmla="val 64531"/>
            </a:avLst>
          </a:prstGeom>
          <a:solidFill>
            <a:schemeClr val="bg1"/>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smtClean="0">
                <a:solidFill>
                  <a:srgbClr val="FF0000"/>
                </a:solidFill>
              </a:rPr>
              <a:t>This list outlines the reasons people may go to war. However, the addition of ‘etcetera’ at the end undermines these reasons.</a:t>
            </a:r>
            <a:endParaRPr lang="en-GB" sz="2400" dirty="0">
              <a:solidFill>
                <a:srgbClr val="FF0000"/>
              </a:solidFill>
            </a:endParaRPr>
          </a:p>
        </p:txBody>
      </p:sp>
      <p:sp>
        <p:nvSpPr>
          <p:cNvPr id="9" name="Down Arrow Callout 8"/>
          <p:cNvSpPr/>
          <p:nvPr/>
        </p:nvSpPr>
        <p:spPr>
          <a:xfrm rot="21039077">
            <a:off x="632803" y="776087"/>
            <a:ext cx="6499527" cy="3203844"/>
          </a:xfrm>
          <a:prstGeom prst="downArrowCallout">
            <a:avLst>
              <a:gd name="adj1" fmla="val 25000"/>
              <a:gd name="adj2" fmla="val 30804"/>
              <a:gd name="adj3" fmla="val 28313"/>
              <a:gd name="adj4" fmla="val 64531"/>
            </a:avLst>
          </a:prstGeom>
          <a:solidFill>
            <a:schemeClr val="bg1"/>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solidFill>
                  <a:srgbClr val="7030A0"/>
                </a:solidFill>
              </a:rPr>
              <a:t>This simile suggests that when faced with the horrors of battle, the reasons for going to war are insignificant and irrelevant</a:t>
            </a:r>
            <a:r>
              <a:rPr lang="en-GB" sz="2400" dirty="0" smtClean="0">
                <a:solidFill>
                  <a:srgbClr val="7030A0"/>
                </a:solidFill>
              </a:rPr>
              <a:t>. By calling the reasons ‘luxuries’, Hughes implies soldiers are reduced to a basic level of existence in battle: survival.</a:t>
            </a:r>
            <a:endParaRPr lang="en-GB" sz="2400" dirty="0">
              <a:solidFill>
                <a:srgbClr val="7030A0"/>
              </a:solidFill>
            </a:endParaRPr>
          </a:p>
        </p:txBody>
      </p:sp>
      <p:sp>
        <p:nvSpPr>
          <p:cNvPr id="3" name="Rectangle 2"/>
          <p:cNvSpPr/>
          <p:nvPr/>
        </p:nvSpPr>
        <p:spPr>
          <a:xfrm>
            <a:off x="5653825" y="5682734"/>
            <a:ext cx="6239187" cy="911248"/>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accent6"/>
                </a:solidFill>
              </a:rPr>
              <a:t>The ‘green hedge’ is repeated, suggesting the soldier is determined to complete his task.</a:t>
            </a:r>
            <a:endParaRPr lang="en-GB" sz="2400" dirty="0">
              <a:solidFill>
                <a:schemeClr val="accent6"/>
              </a:solidFill>
            </a:endParaRPr>
          </a:p>
        </p:txBody>
      </p:sp>
    </p:spTree>
    <p:extLst>
      <p:ext uri="{BB962C8B-B14F-4D97-AF65-F5344CB8AC3E}">
        <p14:creationId xmlns:p14="http://schemas.microsoft.com/office/powerpoint/2010/main" val="125714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0"/>
            <a:ext cx="11722396" cy="6858000"/>
          </a:xfrm>
          <a:prstGeom prst="rect">
            <a:avLst/>
          </a:prstGeom>
        </p:spPr>
      </p:pic>
      <p:sp>
        <p:nvSpPr>
          <p:cNvPr id="4" name="TextBox 3"/>
          <p:cNvSpPr txBox="1"/>
          <p:nvPr/>
        </p:nvSpPr>
        <p:spPr>
          <a:xfrm>
            <a:off x="4648994" y="588224"/>
            <a:ext cx="4635087" cy="830997"/>
          </a:xfrm>
          <a:prstGeom prst="rect">
            <a:avLst/>
          </a:prstGeom>
          <a:solidFill>
            <a:schemeClr val="bg1"/>
          </a:solidFill>
        </p:spPr>
        <p:txBody>
          <a:bodyPr wrap="square" rtlCol="0">
            <a:spAutoFit/>
          </a:bodyPr>
          <a:lstStyle/>
          <a:p>
            <a:r>
              <a:rPr lang="en-GB" sz="2400" dirty="0" smtClean="0"/>
              <a:t>To </a:t>
            </a:r>
            <a:r>
              <a:rPr lang="en-GB" sz="2400" dirty="0"/>
              <a:t>get out of that blue crackling air</a:t>
            </a:r>
          </a:p>
          <a:p>
            <a:r>
              <a:rPr lang="en-GB" sz="2400" dirty="0">
                <a:solidFill>
                  <a:srgbClr val="00B0F0"/>
                </a:solidFill>
              </a:rPr>
              <a:t>His terror’s touchy dynamite</a:t>
            </a:r>
            <a:r>
              <a:rPr lang="en-GB" sz="2400" dirty="0" smtClean="0">
                <a:solidFill>
                  <a:srgbClr val="00B0F0"/>
                </a:solidFill>
              </a:rPr>
              <a:t>.</a:t>
            </a:r>
            <a:endParaRPr lang="en-GB" sz="2400" dirty="0">
              <a:solidFill>
                <a:srgbClr val="00B0F0"/>
              </a:solidFill>
            </a:endParaRPr>
          </a:p>
        </p:txBody>
      </p:sp>
      <p:sp>
        <p:nvSpPr>
          <p:cNvPr id="2" name="Up Arrow Callout 1"/>
          <p:cNvSpPr/>
          <p:nvPr/>
        </p:nvSpPr>
        <p:spPr>
          <a:xfrm rot="20904789">
            <a:off x="5124980" y="1774065"/>
            <a:ext cx="5563673" cy="4134118"/>
          </a:xfrm>
          <a:prstGeom prst="upArrowCallou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rgbClr val="00B0F0"/>
                </a:solidFill>
              </a:rPr>
              <a:t>The last line of the poem implies the solider is about to lose control of his emotions. His fear seems to have become a weapon; he is driven by his ‘terror’, and this is what is driving him towards the enemy.</a:t>
            </a:r>
            <a:endParaRPr lang="en-GB" sz="2400" dirty="0">
              <a:solidFill>
                <a:srgbClr val="00B0F0"/>
              </a:solidFill>
            </a:endParaRPr>
          </a:p>
        </p:txBody>
      </p:sp>
    </p:spTree>
    <p:extLst>
      <p:ext uri="{BB962C8B-B14F-4D97-AF65-F5344CB8AC3E}">
        <p14:creationId xmlns:p14="http://schemas.microsoft.com/office/powerpoint/2010/main" val="233122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TotalTime>
  <Words>963</Words>
  <Application>Microsoft Office PowerPoint</Application>
  <PresentationFormat>Widescreen</PresentationFormat>
  <Paragraphs>99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Bournville School &amp; Sixth Form Centre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Washburn</dc:creator>
  <cp:lastModifiedBy>Jo Washburn</cp:lastModifiedBy>
  <cp:revision>34</cp:revision>
  <dcterms:created xsi:type="dcterms:W3CDTF">2016-09-08T15:05:26Z</dcterms:created>
  <dcterms:modified xsi:type="dcterms:W3CDTF">2017-01-10T11:00:13Z</dcterms:modified>
</cp:coreProperties>
</file>