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9" r:id="rId2"/>
    <p:sldId id="273" r:id="rId3"/>
    <p:sldId id="290" r:id="rId4"/>
    <p:sldId id="272" r:id="rId5"/>
    <p:sldId id="295" r:id="rId6"/>
    <p:sldId id="275" r:id="rId7"/>
    <p:sldId id="292" r:id="rId8"/>
    <p:sldId id="291" r:id="rId9"/>
    <p:sldId id="288" r:id="rId10"/>
    <p:sldId id="294" r:id="rId11"/>
    <p:sldId id="284" r:id="rId12"/>
    <p:sldId id="296" r:id="rId13"/>
    <p:sldId id="29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94224" autoAdjust="0"/>
  </p:normalViewPr>
  <p:slideViewPr>
    <p:cSldViewPr snapToGrid="0">
      <p:cViewPr varScale="1">
        <p:scale>
          <a:sx n="70" d="100"/>
          <a:sy n="70" d="100"/>
        </p:scale>
        <p:origin x="132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6FB249-B858-4858-9B72-47E101DF07C1}" type="datetimeFigureOut">
              <a:rPr lang="en-GB" smtClean="0"/>
              <a:t>28/04/2018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6FAA5-02DE-4075-8A0F-E75C21E83F0C}" type="slidenum">
              <a:rPr lang="en-GB" smtClean="0"/>
              <a:t>‹#›</a:t>
            </a:fld>
            <a:endParaRPr lang="en-GB"/>
          </a:p>
        </p:txBody>
      </p:sp>
    </p:spTree>
    <p:extLst>
      <p:ext uri="{BB962C8B-B14F-4D97-AF65-F5344CB8AC3E}">
        <p14:creationId xmlns:p14="http://schemas.microsoft.com/office/powerpoint/2010/main" val="1160326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185505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129933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1756671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2832712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2678130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414418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318334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150416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2627133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276194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B15908-64A5-4CA1-BA63-9F0E4267B38D}" type="datetimeFigureOut">
              <a:rPr lang="en-GB" smtClean="0"/>
              <a:pPr/>
              <a:t>28/04/2018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7C57DD3-5DB6-42EE-842D-91038163C1F1}" type="slidenum">
              <a:rPr lang="en-GB" smtClean="0"/>
              <a:pPr/>
              <a:t>‹#›</a:t>
            </a:fld>
            <a:endParaRPr lang="en-GB"/>
          </a:p>
        </p:txBody>
      </p:sp>
    </p:spTree>
    <p:extLst>
      <p:ext uri="{BB962C8B-B14F-4D97-AF65-F5344CB8AC3E}">
        <p14:creationId xmlns:p14="http://schemas.microsoft.com/office/powerpoint/2010/main" val="1720691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B15908-64A5-4CA1-BA63-9F0E4267B38D}" type="datetimeFigureOut">
              <a:rPr lang="en-GB" smtClean="0"/>
              <a:pPr/>
              <a:t>28/04/2018</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C57DD3-5DB6-42EE-842D-91038163C1F1}" type="slidenum">
              <a:rPr lang="en-GB" smtClean="0"/>
              <a:pPr/>
              <a:t>‹#›</a:t>
            </a:fld>
            <a:endParaRPr lang="en-GB"/>
          </a:p>
        </p:txBody>
      </p:sp>
    </p:spTree>
    <p:extLst>
      <p:ext uri="{BB962C8B-B14F-4D97-AF65-F5344CB8AC3E}">
        <p14:creationId xmlns:p14="http://schemas.microsoft.com/office/powerpoint/2010/main" val="299503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rotWithShape="1">
          <a:blip r:embed="rId2"/>
          <a:srcRect l="19702" t="24338" r="51791" b="10172"/>
          <a:stretch/>
        </p:blipFill>
        <p:spPr>
          <a:xfrm>
            <a:off x="0" y="37191"/>
            <a:ext cx="9239534" cy="6820809"/>
          </a:xfrm>
          <a:prstGeom prst="rect">
            <a:avLst/>
          </a:prstGeom>
        </p:spPr>
      </p:pic>
      <p:sp>
        <p:nvSpPr>
          <p:cNvPr id="5" name="Rectangle 4"/>
          <p:cNvSpPr/>
          <p:nvPr/>
        </p:nvSpPr>
        <p:spPr>
          <a:xfrm>
            <a:off x="228600" y="1095174"/>
            <a:ext cx="7772400" cy="4829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Imagine you </a:t>
            </a:r>
            <a:r>
              <a:rPr lang="en-GB" b="1" dirty="0" smtClean="0">
                <a:solidFill>
                  <a:schemeClr val="tx1"/>
                </a:solidFill>
              </a:rPr>
              <a:t>are in your GCSE Literature exam, and have been asked to analyse how Lady Macbeth is presented as a villain.</a:t>
            </a:r>
          </a:p>
          <a:p>
            <a:pPr algn="ctr"/>
            <a:endParaRPr lang="en-GB" b="1" dirty="0" smtClean="0">
              <a:solidFill>
                <a:schemeClr val="tx1"/>
              </a:solidFill>
            </a:endParaRPr>
          </a:p>
          <a:p>
            <a:pPr algn="ctr"/>
            <a:r>
              <a:rPr lang="en-GB" b="1" dirty="0" smtClean="0">
                <a:solidFill>
                  <a:schemeClr val="tx1"/>
                </a:solidFill>
              </a:rPr>
              <a:t>‘Come, you spirits that then on mortal thoughts, un-sex me here/ And fill me from the crown to the toe, top full of direst cruelty.’</a:t>
            </a:r>
            <a:endParaRPr lang="en-GB" b="1" dirty="0">
              <a:solidFill>
                <a:schemeClr val="tx1"/>
              </a:solidFill>
            </a:endParaRPr>
          </a:p>
          <a:p>
            <a:pPr marL="342900" indent="-342900">
              <a:buAutoNum type="arabicPeriod"/>
            </a:pPr>
            <a:endParaRPr lang="en-GB" dirty="0">
              <a:solidFill>
                <a:schemeClr val="tx1"/>
              </a:solidFill>
            </a:endParaRPr>
          </a:p>
          <a:p>
            <a:r>
              <a:rPr lang="en-GB" dirty="0" smtClean="0">
                <a:solidFill>
                  <a:schemeClr val="tx1"/>
                </a:solidFill>
              </a:rPr>
              <a:t>1.Write out the </a:t>
            </a:r>
            <a:r>
              <a:rPr lang="en-GB" dirty="0" smtClean="0">
                <a:solidFill>
                  <a:schemeClr val="tx1"/>
                </a:solidFill>
              </a:rPr>
              <a:t>quotation. </a:t>
            </a:r>
            <a:endParaRPr lang="en-GB" dirty="0" smtClean="0">
              <a:solidFill>
                <a:schemeClr val="tx1"/>
              </a:solidFill>
            </a:endParaRPr>
          </a:p>
          <a:p>
            <a:r>
              <a:rPr lang="en-GB" dirty="0" smtClean="0">
                <a:solidFill>
                  <a:schemeClr val="tx1"/>
                </a:solidFill>
              </a:rPr>
              <a:t>2. Annotate it for techniques.</a:t>
            </a:r>
          </a:p>
          <a:p>
            <a:r>
              <a:rPr lang="en-GB" dirty="0" smtClean="0">
                <a:solidFill>
                  <a:schemeClr val="tx1"/>
                </a:solidFill>
              </a:rPr>
              <a:t>3. Write your paragraph.</a:t>
            </a:r>
            <a:endParaRPr lang="en-GB" dirty="0">
              <a:solidFill>
                <a:schemeClr val="tx1"/>
              </a:solidFill>
            </a:endParaRPr>
          </a:p>
          <a:p>
            <a:pPr algn="ctr"/>
            <a:endParaRPr lang="en-GB" dirty="0" smtClean="0"/>
          </a:p>
          <a:p>
            <a:pPr algn="ctr"/>
            <a:endParaRPr lang="en-GB" dirty="0"/>
          </a:p>
        </p:txBody>
      </p:sp>
      <p:sp>
        <p:nvSpPr>
          <p:cNvPr id="6" name="Rectangle 5"/>
          <p:cNvSpPr/>
          <p:nvPr/>
        </p:nvSpPr>
        <p:spPr>
          <a:xfrm>
            <a:off x="3953814" y="3509963"/>
            <a:ext cx="5074276" cy="2646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t>What</a:t>
            </a:r>
            <a:r>
              <a:rPr lang="en-GB" dirty="0" smtClean="0"/>
              <a:t> is villainous about her, and does she have any good qualities? Is she a classic or stereotypical villain? </a:t>
            </a:r>
            <a:r>
              <a:rPr lang="en-GB" sz="1400" b="1" dirty="0" smtClean="0"/>
              <a:t>Point</a:t>
            </a:r>
          </a:p>
          <a:p>
            <a:r>
              <a:rPr lang="en-GB" b="1" dirty="0" smtClean="0"/>
              <a:t>How</a:t>
            </a:r>
            <a:r>
              <a:rPr lang="en-GB" dirty="0" smtClean="0"/>
              <a:t> does Shakespeare show she is villainous in the play? </a:t>
            </a:r>
            <a:r>
              <a:rPr lang="en-GB" sz="1400" b="1" dirty="0" smtClean="0"/>
              <a:t>Evidence/ Terminology</a:t>
            </a:r>
          </a:p>
          <a:p>
            <a:r>
              <a:rPr lang="en-GB" b="1" dirty="0" smtClean="0"/>
              <a:t>Why </a:t>
            </a:r>
            <a:r>
              <a:rPr lang="en-GB" dirty="0" smtClean="0"/>
              <a:t>does he do this? What does the audience realise, what does he want us to realise about the context? </a:t>
            </a:r>
            <a:r>
              <a:rPr lang="en-GB" sz="1400" b="1" dirty="0" smtClean="0"/>
              <a:t>Effect/ Relate to context.</a:t>
            </a:r>
            <a:endParaRPr lang="en-GB" b="1" dirty="0" smtClean="0"/>
          </a:p>
          <a:p>
            <a:endParaRPr lang="en-GB" dirty="0"/>
          </a:p>
        </p:txBody>
      </p:sp>
    </p:spTree>
    <p:extLst>
      <p:ext uri="{BB962C8B-B14F-4D97-AF65-F5344CB8AC3E}">
        <p14:creationId xmlns:p14="http://schemas.microsoft.com/office/powerpoint/2010/main" val="2170344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21" y="-112546"/>
            <a:ext cx="7886700" cy="1325563"/>
          </a:xfrm>
        </p:spPr>
        <p:txBody>
          <a:bodyPr>
            <a:normAutofit/>
          </a:bodyPr>
          <a:lstStyle/>
          <a:p>
            <a:r>
              <a:rPr lang="en-GB" dirty="0" smtClean="0"/>
              <a:t>Now compare to this version:</a:t>
            </a:r>
            <a:endParaRPr lang="en-GB" dirty="0"/>
          </a:p>
        </p:txBody>
      </p:sp>
      <p:sp>
        <p:nvSpPr>
          <p:cNvPr id="4" name="Rectangle 3"/>
          <p:cNvSpPr/>
          <p:nvPr/>
        </p:nvSpPr>
        <p:spPr>
          <a:xfrm>
            <a:off x="450370" y="1213017"/>
            <a:ext cx="8168185" cy="5447645"/>
          </a:xfrm>
          <a:prstGeom prst="rect">
            <a:avLst/>
          </a:prstGeom>
        </p:spPr>
        <p:txBody>
          <a:bodyPr wrap="square">
            <a:spAutoFit/>
          </a:bodyPr>
          <a:lstStyle/>
          <a:p>
            <a:pPr algn="ctr"/>
            <a:r>
              <a:rPr lang="en-GB" b="1" dirty="0"/>
              <a:t>You are in your GCSE Literature exam, and have been asked to analyse how Lady Macbeth is presented as a villain.</a:t>
            </a:r>
          </a:p>
          <a:p>
            <a:pPr algn="ctr"/>
            <a:endParaRPr lang="en-GB" b="1" dirty="0"/>
          </a:p>
          <a:p>
            <a:pPr algn="ctr"/>
            <a:r>
              <a:rPr lang="en-GB" b="1" dirty="0"/>
              <a:t>‘Come, you spirits that then on mortal thoughts, un-sex me here/ And fill me from the crown to the toe, top full of direst cruelty</a:t>
            </a:r>
            <a:r>
              <a:rPr lang="en-GB" b="1" dirty="0" smtClean="0"/>
              <a:t>.’</a:t>
            </a:r>
          </a:p>
          <a:p>
            <a:pPr algn="ctr"/>
            <a:endParaRPr lang="en-GB" b="1" dirty="0"/>
          </a:p>
          <a:p>
            <a:pPr algn="ctr"/>
            <a:r>
              <a:rPr lang="en-GB" sz="2000" b="1" dirty="0" smtClean="0">
                <a:solidFill>
                  <a:srgbClr val="FF0000"/>
                </a:solidFill>
              </a:rPr>
              <a:t>Shakespeare portrays the character </a:t>
            </a:r>
            <a:r>
              <a:rPr lang="en-GB" sz="2000" dirty="0" smtClean="0"/>
              <a:t>of Lady Macbeth </a:t>
            </a:r>
            <a:r>
              <a:rPr lang="en-GB" sz="2000" dirty="0" smtClean="0">
                <a:solidFill>
                  <a:srgbClr val="FF0000"/>
                </a:solidFill>
              </a:rPr>
              <a:t>as</a:t>
            </a:r>
            <a:r>
              <a:rPr lang="en-GB" sz="2000" dirty="0" smtClean="0"/>
              <a:t> really evil. </a:t>
            </a:r>
            <a:r>
              <a:rPr lang="en-GB" sz="2000" b="1" dirty="0" smtClean="0">
                <a:solidFill>
                  <a:srgbClr val="7030A0"/>
                </a:solidFill>
              </a:rPr>
              <a:t>He constructs the character </a:t>
            </a:r>
            <a:r>
              <a:rPr lang="en-GB" sz="2000" dirty="0" smtClean="0"/>
              <a:t>to care less about her husband than her power.  </a:t>
            </a:r>
            <a:r>
              <a:rPr lang="en-GB" sz="2000" b="1" dirty="0" smtClean="0">
                <a:solidFill>
                  <a:srgbClr val="0070C0"/>
                </a:solidFill>
              </a:rPr>
              <a:t>When Shakespeare writes the line </a:t>
            </a:r>
            <a:r>
              <a:rPr lang="en-GB" sz="2000" dirty="0" smtClean="0"/>
              <a:t>‘unsex me here’, </a:t>
            </a:r>
            <a:r>
              <a:rPr lang="en-GB" sz="2000" b="1" dirty="0" smtClean="0">
                <a:solidFill>
                  <a:srgbClr val="0070C0"/>
                </a:solidFill>
              </a:rPr>
              <a:t>his</a:t>
            </a:r>
            <a:r>
              <a:rPr lang="en-GB" sz="2000" dirty="0" smtClean="0"/>
              <a:t> use of the determiner ‘here’ shows how quickly she wants to become male</a:t>
            </a:r>
            <a:r>
              <a:rPr lang="en-GB" sz="2000" b="1" dirty="0" smtClean="0">
                <a:solidFill>
                  <a:srgbClr val="00B050"/>
                </a:solidFill>
              </a:rPr>
              <a:t>. Shakespeare manipulates the audience to realise</a:t>
            </a:r>
            <a:r>
              <a:rPr lang="en-GB" sz="2000" dirty="0" smtClean="0"/>
              <a:t> that she actually wants to be the king and control her husband. When she asks to be ‘full of the direst cruelty’ the superlative adjective </a:t>
            </a:r>
            <a:r>
              <a:rPr lang="en-GB" sz="2000" b="1" dirty="0" smtClean="0">
                <a:solidFill>
                  <a:schemeClr val="accent2">
                    <a:lumMod val="75000"/>
                  </a:schemeClr>
                </a:solidFill>
              </a:rPr>
              <a:t>is used to show </a:t>
            </a:r>
            <a:r>
              <a:rPr lang="en-GB" sz="2000" dirty="0" smtClean="0"/>
              <a:t>just how far she is willing to go. </a:t>
            </a:r>
            <a:r>
              <a:rPr lang="en-GB" sz="2000" b="1" dirty="0" smtClean="0">
                <a:solidFill>
                  <a:srgbClr val="002060"/>
                </a:solidFill>
              </a:rPr>
              <a:t>Shakespeare’s </a:t>
            </a:r>
            <a:r>
              <a:rPr lang="en-GB" sz="2000" dirty="0" smtClean="0"/>
              <a:t>metaphor echoes </a:t>
            </a:r>
            <a:r>
              <a:rPr lang="en-GB" sz="2000" strike="sngStrike" dirty="0" smtClean="0"/>
              <a:t>what she says about </a:t>
            </a:r>
            <a:r>
              <a:rPr lang="en-GB" sz="2000" dirty="0" smtClean="0"/>
              <a:t>Macbeth being ‘full of the milk of human kindness’ the nourishing motherly noun milk makes Macbeth seem weak and womanly to the audience.  </a:t>
            </a:r>
            <a:endParaRPr lang="en-GB" sz="2000" dirty="0"/>
          </a:p>
        </p:txBody>
      </p:sp>
      <p:sp>
        <p:nvSpPr>
          <p:cNvPr id="5" name="Rectangle 4"/>
          <p:cNvSpPr/>
          <p:nvPr/>
        </p:nvSpPr>
        <p:spPr>
          <a:xfrm>
            <a:off x="2715904" y="655093"/>
            <a:ext cx="5336275" cy="557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What mark would you give it for A02 and why?</a:t>
            </a:r>
            <a:endParaRPr lang="en-GB" b="1" dirty="0"/>
          </a:p>
        </p:txBody>
      </p:sp>
    </p:spTree>
    <p:extLst>
      <p:ext uri="{BB962C8B-B14F-4D97-AF65-F5344CB8AC3E}">
        <p14:creationId xmlns:p14="http://schemas.microsoft.com/office/powerpoint/2010/main" val="2082095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4671" y="320221"/>
            <a:ext cx="7226499" cy="104100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GREEN PEN your answer from earlier adding 4 of these sentence starters.</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78" y="199109"/>
            <a:ext cx="1812185" cy="1322329"/>
          </a:xfrm>
          <a:prstGeom prst="rect">
            <a:avLst/>
          </a:prstGeom>
        </p:spPr>
      </p:pic>
      <p:sp>
        <p:nvSpPr>
          <p:cNvPr id="22" name="Content Placeholder 2"/>
          <p:cNvSpPr txBox="1">
            <a:spLocks/>
          </p:cNvSpPr>
          <p:nvPr/>
        </p:nvSpPr>
        <p:spPr>
          <a:xfrm>
            <a:off x="628650" y="1825625"/>
            <a:ext cx="78867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Shakespeare portrays the character….</a:t>
            </a:r>
          </a:p>
          <a:p>
            <a:pPr marL="0" indent="0">
              <a:buFont typeface="Arial" panose="020B0604020202020204" pitchFamily="34" charset="0"/>
              <a:buNone/>
            </a:pPr>
            <a:r>
              <a:rPr lang="en-GB" dirty="0" smtClean="0"/>
              <a:t>Shakespeare constructs the character of X to appear…. </a:t>
            </a:r>
          </a:p>
          <a:p>
            <a:pPr marL="0" indent="0">
              <a:buFont typeface="Arial" panose="020B0604020202020204" pitchFamily="34" charset="0"/>
              <a:buNone/>
            </a:pPr>
            <a:r>
              <a:rPr lang="en-GB" dirty="0" smtClean="0"/>
              <a:t>Shakespeare seems to have devised her character to suggest the moral that….</a:t>
            </a:r>
          </a:p>
          <a:p>
            <a:pPr marL="0" indent="0">
              <a:buFont typeface="Arial" panose="020B0604020202020204" pitchFamily="34" charset="0"/>
              <a:buNone/>
            </a:pPr>
            <a:r>
              <a:rPr lang="en-GB" dirty="0" smtClean="0"/>
              <a:t>The character X is used by Shakespeare to show….</a:t>
            </a:r>
          </a:p>
          <a:p>
            <a:pPr marL="0" indent="0">
              <a:buFont typeface="Arial" panose="020B0604020202020204" pitchFamily="34" charset="0"/>
              <a:buNone/>
            </a:pPr>
            <a:r>
              <a:rPr lang="en-GB" dirty="0" smtClean="0"/>
              <a:t>When Shakespeare writes the line….</a:t>
            </a:r>
          </a:p>
          <a:p>
            <a:pPr marL="0" indent="0">
              <a:buFont typeface="Arial" panose="020B0604020202020204" pitchFamily="34" charset="0"/>
              <a:buNone/>
            </a:pPr>
            <a:r>
              <a:rPr lang="en-GB" dirty="0" smtClean="0"/>
              <a:t>The TERMINOLOGY is intended to make the character seem….</a:t>
            </a:r>
          </a:p>
          <a:p>
            <a:pPr marL="0" indent="0">
              <a:buFont typeface="Arial" panose="020B0604020202020204" pitchFamily="34" charset="0"/>
              <a:buNone/>
            </a:pPr>
            <a:r>
              <a:rPr lang="en-GB" dirty="0" smtClean="0"/>
              <a:t>The audience realises…..</a:t>
            </a:r>
          </a:p>
          <a:p>
            <a:pPr marL="0" indent="0">
              <a:buFont typeface="Arial" panose="020B0604020202020204" pitchFamily="34" charset="0"/>
              <a:buNone/>
            </a:pPr>
            <a:r>
              <a:rPr lang="en-GB" dirty="0" smtClean="0"/>
              <a:t>Shakespeare manipulates the audience to realise….</a:t>
            </a:r>
          </a:p>
          <a:p>
            <a:pPr marL="0" indent="0">
              <a:buFont typeface="Arial" panose="020B0604020202020204" pitchFamily="34" charset="0"/>
              <a:buNone/>
            </a:pPr>
            <a:endParaRPr lang="en-GB" dirty="0" smtClean="0"/>
          </a:p>
          <a:p>
            <a:pPr marL="0" indent="0">
              <a:buFont typeface="Arial" panose="020B0604020202020204" pitchFamily="34" charset="0"/>
              <a:buNone/>
            </a:pPr>
            <a:endParaRPr lang="en-GB" dirty="0" smtClean="0"/>
          </a:p>
        </p:txBody>
      </p:sp>
    </p:spTree>
    <p:extLst>
      <p:ext uri="{BB962C8B-B14F-4D97-AF65-F5344CB8AC3E}">
        <p14:creationId xmlns:p14="http://schemas.microsoft.com/office/powerpoint/2010/main" val="335328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Tips from the Mock Examiner:</a:t>
            </a:r>
            <a:endParaRPr lang="en-GB" dirty="0"/>
          </a:p>
        </p:txBody>
      </p:sp>
      <p:sp>
        <p:nvSpPr>
          <p:cNvPr id="3" name="Content Placeholder 2"/>
          <p:cNvSpPr>
            <a:spLocks noGrp="1"/>
          </p:cNvSpPr>
          <p:nvPr>
            <p:ph idx="1"/>
          </p:nvPr>
        </p:nvSpPr>
        <p:spPr/>
        <p:txBody>
          <a:bodyPr>
            <a:normAutofit fontScale="70000" lnSpcReduction="20000"/>
          </a:bodyPr>
          <a:lstStyle/>
          <a:p>
            <a:pPr>
              <a:buFont typeface="Wingdings" panose="05000000000000000000" pitchFamily="2" charset="2"/>
              <a:buChar char="ü"/>
            </a:pPr>
            <a:r>
              <a:rPr lang="en-GB" dirty="0" smtClean="0"/>
              <a:t>Use the word ‘character’ before the character’s name e.g. the character Macbeth.</a:t>
            </a:r>
          </a:p>
          <a:p>
            <a:pPr>
              <a:buFont typeface="Wingdings" panose="05000000000000000000" pitchFamily="2" charset="2"/>
              <a:buChar char="ü"/>
            </a:pPr>
            <a:r>
              <a:rPr lang="en-GB" dirty="0" smtClean="0"/>
              <a:t>Using the word character will get you above Band 1 on A02.</a:t>
            </a:r>
          </a:p>
          <a:p>
            <a:pPr>
              <a:buFont typeface="Wingdings" panose="05000000000000000000" pitchFamily="2" charset="2"/>
              <a:buChar char="ü"/>
            </a:pPr>
            <a:r>
              <a:rPr lang="en-GB" dirty="0" smtClean="0"/>
              <a:t>Write about characters as </a:t>
            </a:r>
            <a:r>
              <a:rPr lang="en-GB" b="1" dirty="0" smtClean="0"/>
              <a:t>constructed</a:t>
            </a:r>
            <a:r>
              <a:rPr lang="en-GB" dirty="0" smtClean="0"/>
              <a:t> by the playwright. </a:t>
            </a:r>
          </a:p>
          <a:p>
            <a:pPr>
              <a:buFont typeface="Wingdings" panose="05000000000000000000" pitchFamily="2" charset="2"/>
              <a:buChar char="ü"/>
            </a:pPr>
            <a:r>
              <a:rPr lang="en-GB" dirty="0" smtClean="0"/>
              <a:t>Don’t write as if you think characters are real people. Remember they are constructs. </a:t>
            </a:r>
          </a:p>
          <a:p>
            <a:pPr>
              <a:buFont typeface="Wingdings" panose="05000000000000000000" pitchFamily="2" charset="2"/>
              <a:buChar char="ü"/>
            </a:pPr>
            <a:r>
              <a:rPr lang="en-GB" dirty="0" smtClean="0"/>
              <a:t>Writing about the characters as if they are real people will put your answer into Band 1.</a:t>
            </a:r>
          </a:p>
          <a:p>
            <a:pPr>
              <a:buFont typeface="Wingdings" panose="05000000000000000000" pitchFamily="2" charset="2"/>
              <a:buChar char="ü"/>
            </a:pPr>
            <a:r>
              <a:rPr lang="en-GB" dirty="0" smtClean="0"/>
              <a:t>Shakespeare, as a playwright, wanted us to have certain thoughts about the characters. </a:t>
            </a:r>
          </a:p>
          <a:p>
            <a:pPr>
              <a:buFont typeface="Wingdings" panose="05000000000000000000" pitchFamily="2" charset="2"/>
              <a:buChar char="ü"/>
            </a:pPr>
            <a:r>
              <a:rPr lang="en-GB" dirty="0" smtClean="0"/>
              <a:t>Shakespeare MANIPULATES our feelings through the use of techniques: sneaky Shakespeare. </a:t>
            </a:r>
          </a:p>
          <a:p>
            <a:pPr>
              <a:buFont typeface="Wingdings" panose="05000000000000000000" pitchFamily="2" charset="2"/>
              <a:buChar char="ü"/>
            </a:pPr>
            <a:r>
              <a:rPr lang="en-GB" dirty="0" smtClean="0"/>
              <a:t>Nothing is by accident: it is always intentional, show the examiner you know this.</a:t>
            </a:r>
          </a:p>
        </p:txBody>
      </p:sp>
    </p:spTree>
    <p:extLst>
      <p:ext uri="{BB962C8B-B14F-4D97-AF65-F5344CB8AC3E}">
        <p14:creationId xmlns:p14="http://schemas.microsoft.com/office/powerpoint/2010/main" val="1594041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7922" y="204611"/>
            <a:ext cx="7772400" cy="48295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You are in your GCSE Literature exam, and have been asked to analyse how Lady Macbeth is presented as a villain.</a:t>
            </a:r>
          </a:p>
          <a:p>
            <a:pPr algn="ctr"/>
            <a:endParaRPr lang="en-GB" b="1" dirty="0">
              <a:solidFill>
                <a:schemeClr val="tx1"/>
              </a:solidFill>
            </a:endParaRPr>
          </a:p>
          <a:p>
            <a:pPr algn="ctr"/>
            <a:r>
              <a:rPr lang="en-GB" b="1" dirty="0" smtClean="0">
                <a:solidFill>
                  <a:schemeClr val="tx1"/>
                </a:solidFill>
              </a:rPr>
              <a:t>Continue your answer writing about this quote: </a:t>
            </a:r>
          </a:p>
          <a:p>
            <a:pPr algn="ctr"/>
            <a:endParaRPr lang="en-GB" b="1" dirty="0" smtClean="0">
              <a:solidFill>
                <a:schemeClr val="tx1"/>
              </a:solidFill>
            </a:endParaRPr>
          </a:p>
          <a:p>
            <a:pPr algn="ctr"/>
            <a:r>
              <a:rPr lang="en-GB" b="1" dirty="0" smtClean="0">
                <a:solidFill>
                  <a:schemeClr val="tx1"/>
                </a:solidFill>
              </a:rPr>
              <a:t>‘A little water clears us of this deed.’</a:t>
            </a:r>
          </a:p>
          <a:p>
            <a:pPr algn="ctr"/>
            <a:endParaRPr lang="en-GB" b="1" dirty="0" smtClean="0">
              <a:solidFill>
                <a:schemeClr val="tx1"/>
              </a:solidFill>
            </a:endParaRPr>
          </a:p>
          <a:p>
            <a:pPr algn="ctr"/>
            <a:r>
              <a:rPr lang="en-GB" b="1" dirty="0" smtClean="0">
                <a:solidFill>
                  <a:schemeClr val="tx1"/>
                </a:solidFill>
              </a:rPr>
              <a:t>‘Here’s the smell of blood still; all the perfumes of Arabia will not sweeten this little hand’</a:t>
            </a:r>
          </a:p>
          <a:p>
            <a:pPr algn="ctr"/>
            <a:endParaRPr lang="en-GB" b="1" dirty="0">
              <a:solidFill>
                <a:schemeClr val="tx1"/>
              </a:solidFill>
            </a:endParaRPr>
          </a:p>
          <a:p>
            <a:endParaRPr lang="en-GB" dirty="0">
              <a:solidFill>
                <a:schemeClr val="tx1"/>
              </a:solidFill>
            </a:endParaRPr>
          </a:p>
          <a:p>
            <a:pPr algn="ctr"/>
            <a:endParaRPr lang="en-GB" dirty="0" smtClean="0"/>
          </a:p>
          <a:p>
            <a:pPr algn="ctr"/>
            <a:endParaRPr lang="en-GB" dirty="0"/>
          </a:p>
        </p:txBody>
      </p:sp>
      <p:sp>
        <p:nvSpPr>
          <p:cNvPr id="3" name="Rectangle 2"/>
          <p:cNvSpPr/>
          <p:nvPr/>
        </p:nvSpPr>
        <p:spPr>
          <a:xfrm>
            <a:off x="3953814" y="3915731"/>
            <a:ext cx="5074276" cy="26461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t>What</a:t>
            </a:r>
            <a:r>
              <a:rPr lang="en-GB" dirty="0" smtClean="0"/>
              <a:t> is villainous about her, and does she have any good qualities? Is she a classic or stereotypical villain? </a:t>
            </a:r>
            <a:r>
              <a:rPr lang="en-GB" sz="1400" b="1" dirty="0" smtClean="0"/>
              <a:t>Point</a:t>
            </a:r>
          </a:p>
          <a:p>
            <a:r>
              <a:rPr lang="en-GB" b="1" dirty="0" smtClean="0"/>
              <a:t>How</a:t>
            </a:r>
            <a:r>
              <a:rPr lang="en-GB" dirty="0" smtClean="0"/>
              <a:t> does Shakespeare show she is villainous in the play? </a:t>
            </a:r>
            <a:r>
              <a:rPr lang="en-GB" sz="1400" b="1" dirty="0" smtClean="0"/>
              <a:t>Evidence/ Terminology</a:t>
            </a:r>
          </a:p>
          <a:p>
            <a:r>
              <a:rPr lang="en-GB" b="1" dirty="0" smtClean="0"/>
              <a:t>Why </a:t>
            </a:r>
            <a:r>
              <a:rPr lang="en-GB" dirty="0" smtClean="0"/>
              <a:t>does he do this? What does the audience realise, what does he want us to realise about the context? </a:t>
            </a:r>
            <a:r>
              <a:rPr lang="en-GB" sz="1400" b="1" dirty="0" smtClean="0"/>
              <a:t>Effect/ Relate to context.</a:t>
            </a:r>
            <a:endParaRPr lang="en-GB" b="1" dirty="0" smtClean="0"/>
          </a:p>
          <a:p>
            <a:endParaRPr lang="en-GB" dirty="0"/>
          </a:p>
        </p:txBody>
      </p:sp>
      <p:sp>
        <p:nvSpPr>
          <p:cNvPr id="4" name="Right Arrow 3"/>
          <p:cNvSpPr/>
          <p:nvPr/>
        </p:nvSpPr>
        <p:spPr>
          <a:xfrm>
            <a:off x="955343" y="0"/>
            <a:ext cx="7594979" cy="88710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Continue your answer using some of the sentence starters provided and writing about these quotes.</a:t>
            </a:r>
            <a:endParaRPr lang="en-GB" b="1" dirty="0">
              <a:solidFill>
                <a:schemeClr val="tx1"/>
              </a:solidFill>
            </a:endParaRPr>
          </a:p>
        </p:txBody>
      </p:sp>
    </p:spTree>
    <p:extLst>
      <p:ext uri="{BB962C8B-B14F-4D97-AF65-F5344CB8AC3E}">
        <p14:creationId xmlns:p14="http://schemas.microsoft.com/office/powerpoint/2010/main" val="2862424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
        <p:nvSpPr>
          <p:cNvPr id="7" name="Rectangle 6"/>
          <p:cNvSpPr/>
          <p:nvPr/>
        </p:nvSpPr>
        <p:spPr>
          <a:xfrm>
            <a:off x="1074761" y="184126"/>
            <a:ext cx="7383439" cy="1074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Which of these is the most accurate portrayal of Lady Macbeth? </a:t>
            </a:r>
          </a:p>
          <a:p>
            <a:pPr algn="ctr"/>
            <a:r>
              <a:rPr lang="en-GB" b="1" dirty="0" smtClean="0"/>
              <a:t>Which of these is the odd one out?</a:t>
            </a:r>
          </a:p>
          <a:p>
            <a:pPr algn="ctr"/>
            <a:r>
              <a:rPr lang="en-GB" b="1" dirty="0" smtClean="0"/>
              <a:t> Be prepared to explain your choices</a:t>
            </a:r>
            <a:r>
              <a:rPr lang="en-GB" dirty="0" smtClean="0"/>
              <a:t>.</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887" y="1239944"/>
            <a:ext cx="3709917" cy="247327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155" y="1413561"/>
            <a:ext cx="4074339" cy="241698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97" y="4025536"/>
            <a:ext cx="2857500" cy="28575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956" y="3922617"/>
            <a:ext cx="4436347" cy="293538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717" y="3285843"/>
            <a:ext cx="2793115" cy="359719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3039" y="1299768"/>
            <a:ext cx="1838625" cy="247405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2433" y="1299768"/>
            <a:ext cx="1724025" cy="264795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6615" y="1168627"/>
            <a:ext cx="1806222" cy="2706879"/>
          </a:xfrm>
          <a:prstGeom prst="rect">
            <a:avLst/>
          </a:prstGeom>
        </p:spPr>
      </p:pic>
    </p:spTree>
    <p:extLst>
      <p:ext uri="{BB962C8B-B14F-4D97-AF65-F5344CB8AC3E}">
        <p14:creationId xmlns:p14="http://schemas.microsoft.com/office/powerpoint/2010/main" val="6259976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sp>
        <p:nvSpPr>
          <p:cNvPr id="7" name="Rectangle 6"/>
          <p:cNvSpPr/>
          <p:nvPr/>
        </p:nvSpPr>
        <p:spPr>
          <a:xfrm>
            <a:off x="1074761" y="63329"/>
            <a:ext cx="7383439" cy="10749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Each of these images represents the way a director has imagined Lady Macbeth. Shakespeare created her, and we MUST remember to write about her as if she’s made up for us to analyse.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887" y="1239944"/>
            <a:ext cx="3709917" cy="247327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6155" y="1413561"/>
            <a:ext cx="4074339" cy="241698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697" y="4025536"/>
            <a:ext cx="2857500" cy="28575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956" y="3922617"/>
            <a:ext cx="4436347" cy="293538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717" y="3285843"/>
            <a:ext cx="2793115" cy="3597193"/>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3039" y="1299768"/>
            <a:ext cx="1838625" cy="247405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32433" y="1299768"/>
            <a:ext cx="1724025" cy="264795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56615" y="1168627"/>
            <a:ext cx="1806222" cy="2706879"/>
          </a:xfrm>
          <a:prstGeom prst="rect">
            <a:avLst/>
          </a:prstGeom>
        </p:spPr>
      </p:pic>
    </p:spTree>
    <p:extLst>
      <p:ext uri="{BB962C8B-B14F-4D97-AF65-F5344CB8AC3E}">
        <p14:creationId xmlns:p14="http://schemas.microsoft.com/office/powerpoint/2010/main" val="16277623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52" t="22944" r="51791" b="9707"/>
          <a:stretch/>
        </p:blipFill>
        <p:spPr>
          <a:xfrm>
            <a:off x="218941" y="-222839"/>
            <a:ext cx="9376012" cy="7080839"/>
          </a:xfrm>
          <a:prstGeom prst="rect">
            <a:avLst/>
          </a:prstGeom>
        </p:spPr>
      </p:pic>
      <p:sp>
        <p:nvSpPr>
          <p:cNvPr id="3" name="Rectangle 2"/>
          <p:cNvSpPr/>
          <p:nvPr/>
        </p:nvSpPr>
        <p:spPr>
          <a:xfrm>
            <a:off x="2074460" y="0"/>
            <a:ext cx="6878471" cy="79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To be able to write about characters as plot devices, and analyse the author’s manipulation of the reader.</a:t>
            </a:r>
            <a:endParaRPr lang="en-GB" b="1" dirty="0"/>
          </a:p>
        </p:txBody>
      </p:sp>
    </p:spTree>
    <p:extLst>
      <p:ext uri="{BB962C8B-B14F-4D97-AF65-F5344CB8AC3E}">
        <p14:creationId xmlns:p14="http://schemas.microsoft.com/office/powerpoint/2010/main" val="4094081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37" y="52861"/>
            <a:ext cx="9034818" cy="1325563"/>
          </a:xfrm>
        </p:spPr>
        <p:txBody>
          <a:bodyPr>
            <a:normAutofit fontScale="90000"/>
          </a:bodyPr>
          <a:lstStyle/>
          <a:p>
            <a:r>
              <a:rPr lang="en-GB" dirty="0" smtClean="0"/>
              <a:t>Which of these qualities does Lady Macbeth possess in the play?</a:t>
            </a:r>
            <a:endParaRPr lang="en-GB" dirty="0"/>
          </a:p>
        </p:txBody>
      </p:sp>
      <p:sp>
        <p:nvSpPr>
          <p:cNvPr id="3" name="Content Placeholder 2"/>
          <p:cNvSpPr>
            <a:spLocks noGrp="1"/>
          </p:cNvSpPr>
          <p:nvPr>
            <p:ph idx="1"/>
          </p:nvPr>
        </p:nvSpPr>
        <p:spPr>
          <a:xfrm>
            <a:off x="245659" y="1228298"/>
            <a:ext cx="8707271" cy="5732060"/>
          </a:xfrm>
        </p:spPr>
        <p:txBody>
          <a:bodyPr>
            <a:normAutofit fontScale="62500" lnSpcReduction="20000"/>
          </a:bodyPr>
          <a:lstStyle/>
          <a:p>
            <a:pPr marL="0" indent="0">
              <a:buNone/>
            </a:pPr>
            <a:r>
              <a:rPr lang="en-GB" dirty="0" smtClean="0"/>
              <a:t>Cruelty</a:t>
            </a:r>
          </a:p>
          <a:p>
            <a:pPr marL="0" indent="0">
              <a:buNone/>
            </a:pPr>
            <a:r>
              <a:rPr lang="en-GB" dirty="0" smtClean="0"/>
              <a:t>Ambition</a:t>
            </a:r>
          </a:p>
          <a:p>
            <a:pPr marL="0" indent="0">
              <a:buNone/>
            </a:pPr>
            <a:r>
              <a:rPr lang="en-GB" dirty="0" smtClean="0"/>
              <a:t>Madness</a:t>
            </a:r>
          </a:p>
          <a:p>
            <a:pPr marL="0" indent="0">
              <a:buNone/>
            </a:pPr>
            <a:r>
              <a:rPr lang="en-GB" dirty="0" smtClean="0"/>
              <a:t>Courage</a:t>
            </a:r>
          </a:p>
          <a:p>
            <a:pPr marL="0" indent="0">
              <a:buNone/>
            </a:pPr>
            <a:r>
              <a:rPr lang="en-GB" dirty="0" smtClean="0"/>
              <a:t>Heroism</a:t>
            </a:r>
          </a:p>
          <a:p>
            <a:pPr marL="0" indent="0">
              <a:buNone/>
            </a:pPr>
            <a:r>
              <a:rPr lang="en-GB" dirty="0" smtClean="0"/>
              <a:t>Evil</a:t>
            </a:r>
          </a:p>
          <a:p>
            <a:pPr marL="0" indent="0">
              <a:buNone/>
            </a:pPr>
            <a:r>
              <a:rPr lang="en-GB" dirty="0" smtClean="0"/>
              <a:t>Sadness</a:t>
            </a:r>
          </a:p>
          <a:p>
            <a:pPr marL="0" indent="0">
              <a:buNone/>
            </a:pPr>
            <a:r>
              <a:rPr lang="en-GB" dirty="0" smtClean="0"/>
              <a:t>Grief</a:t>
            </a:r>
          </a:p>
          <a:p>
            <a:pPr marL="0" indent="0">
              <a:buNone/>
            </a:pPr>
            <a:r>
              <a:rPr lang="en-GB" dirty="0" smtClean="0"/>
              <a:t>Innocence</a:t>
            </a:r>
          </a:p>
          <a:p>
            <a:pPr marL="0" indent="0">
              <a:buNone/>
            </a:pPr>
            <a:r>
              <a:rPr lang="en-GB" dirty="0" smtClean="0"/>
              <a:t>Stupidity</a:t>
            </a:r>
          </a:p>
          <a:p>
            <a:pPr marL="0" indent="0">
              <a:buNone/>
            </a:pPr>
            <a:r>
              <a:rPr lang="en-GB" dirty="0" smtClean="0"/>
              <a:t>Power</a:t>
            </a:r>
          </a:p>
          <a:p>
            <a:pPr marL="0" indent="0">
              <a:buNone/>
            </a:pPr>
            <a:r>
              <a:rPr lang="en-GB" dirty="0" smtClean="0"/>
              <a:t>Guile</a:t>
            </a:r>
          </a:p>
          <a:p>
            <a:pPr marL="0" indent="0">
              <a:buNone/>
            </a:pPr>
            <a:r>
              <a:rPr lang="en-GB" dirty="0" smtClean="0"/>
              <a:t>Secrecy</a:t>
            </a:r>
          </a:p>
          <a:p>
            <a:pPr marL="0" indent="0">
              <a:buNone/>
            </a:pPr>
            <a:r>
              <a:rPr lang="en-GB" dirty="0" smtClean="0"/>
              <a:t>Lies</a:t>
            </a:r>
          </a:p>
          <a:p>
            <a:pPr marL="0" indent="0">
              <a:buNone/>
            </a:pPr>
            <a:r>
              <a:rPr lang="en-GB" dirty="0" smtClean="0"/>
              <a:t>Wickedness</a:t>
            </a:r>
          </a:p>
          <a:p>
            <a:pPr marL="0" indent="0">
              <a:buNone/>
            </a:pPr>
            <a:r>
              <a:rPr lang="en-GB" dirty="0" smtClean="0"/>
              <a:t>Happiness</a:t>
            </a:r>
          </a:p>
          <a:p>
            <a:pPr marL="0" indent="0">
              <a:buNone/>
            </a:pPr>
            <a:r>
              <a:rPr lang="en-GB" dirty="0" smtClean="0"/>
              <a:t>Fulfilment</a:t>
            </a:r>
          </a:p>
          <a:p>
            <a:pPr marL="0" indent="0">
              <a:buNone/>
            </a:pPr>
            <a:endParaRPr lang="en-GB" dirty="0"/>
          </a:p>
        </p:txBody>
      </p:sp>
      <p:sp>
        <p:nvSpPr>
          <p:cNvPr id="4" name="Rectangle 3"/>
          <p:cNvSpPr/>
          <p:nvPr/>
        </p:nvSpPr>
        <p:spPr>
          <a:xfrm>
            <a:off x="2743201" y="1378424"/>
            <a:ext cx="6209730" cy="48722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What message do you think Shakespeare wanted to give the audience about women like Lady Macbeth?</a:t>
            </a:r>
          </a:p>
          <a:p>
            <a:pPr algn="ctr"/>
            <a:endParaRPr lang="en-GB" sz="2400" dirty="0" smtClean="0"/>
          </a:p>
          <a:p>
            <a:pPr algn="ctr"/>
            <a:r>
              <a:rPr lang="en-GB" sz="2400" dirty="0" smtClean="0"/>
              <a:t>Complete this sentence: </a:t>
            </a:r>
          </a:p>
          <a:p>
            <a:pPr algn="ctr"/>
            <a:r>
              <a:rPr lang="en-GB" sz="2400" b="1" dirty="0" smtClean="0"/>
              <a:t>If you act like Lady Macbeth you will…</a:t>
            </a:r>
          </a:p>
          <a:p>
            <a:pPr algn="ctr"/>
            <a:endParaRPr lang="en-GB" sz="2400" b="1" dirty="0"/>
          </a:p>
          <a:p>
            <a:pPr algn="ctr"/>
            <a:endParaRPr lang="en-GB" sz="2400" b="1" dirty="0" smtClean="0"/>
          </a:p>
          <a:p>
            <a:pPr algn="ctr"/>
            <a:r>
              <a:rPr lang="en-GB" sz="1200" b="1" dirty="0" smtClean="0"/>
              <a:t>*</a:t>
            </a:r>
            <a:r>
              <a:rPr lang="en-GB" sz="1200" dirty="0" smtClean="0"/>
              <a:t>try to use some of the words to the left in your sentence.</a:t>
            </a:r>
            <a:endParaRPr lang="en-GB" sz="1200" b="1" dirty="0" smtClean="0"/>
          </a:p>
          <a:p>
            <a:pPr algn="ctr"/>
            <a:endParaRPr lang="en-GB" sz="2400" dirty="0"/>
          </a:p>
          <a:p>
            <a:pPr algn="ctr"/>
            <a:endParaRPr lang="en-GB" sz="2400" dirty="0"/>
          </a:p>
          <a:p>
            <a:pPr algn="ctr"/>
            <a:endParaRPr lang="en-GB" sz="2400" dirty="0"/>
          </a:p>
        </p:txBody>
      </p:sp>
    </p:spTree>
    <p:extLst>
      <p:ext uri="{BB962C8B-B14F-4D97-AF65-F5344CB8AC3E}">
        <p14:creationId xmlns:p14="http://schemas.microsoft.com/office/powerpoint/2010/main" val="3873973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486" y="139745"/>
            <a:ext cx="7624294"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One of the ways we can gain marks on A02 is to write about characters, and how the author has constructed them to create an idea. </a:t>
            </a:r>
            <a:endParaRPr lang="en-GB" b="1" dirty="0"/>
          </a:p>
        </p:txBody>
      </p:sp>
      <p:pic>
        <p:nvPicPr>
          <p:cNvPr id="3" name="Picture 2"/>
          <p:cNvPicPr>
            <a:picLocks noChangeAspect="1"/>
          </p:cNvPicPr>
          <p:nvPr/>
        </p:nvPicPr>
        <p:blipFill rotWithShape="1">
          <a:blip r:embed="rId2"/>
          <a:srcRect l="21791" t="16219" r="21344" b="17680"/>
          <a:stretch/>
        </p:blipFill>
        <p:spPr>
          <a:xfrm>
            <a:off x="286602" y="1214650"/>
            <a:ext cx="8635003" cy="5643350"/>
          </a:xfrm>
          <a:prstGeom prst="rect">
            <a:avLst/>
          </a:prstGeom>
        </p:spPr>
      </p:pic>
      <p:sp>
        <p:nvSpPr>
          <p:cNvPr id="4" name="TextBox 3"/>
          <p:cNvSpPr txBox="1"/>
          <p:nvPr/>
        </p:nvSpPr>
        <p:spPr>
          <a:xfrm>
            <a:off x="1787857" y="3616657"/>
            <a:ext cx="5650173" cy="1091821"/>
          </a:xfrm>
          <a:prstGeom prst="rect">
            <a:avLst/>
          </a:prstGeom>
          <a:noFill/>
          <a:ln w="38100">
            <a:solidFill>
              <a:srgbClr val="FF0000"/>
            </a:solidFill>
          </a:ln>
        </p:spPr>
        <p:txBody>
          <a:bodyPr wrap="square" rtlCol="0">
            <a:spAutoFit/>
          </a:bodyPr>
          <a:lstStyle/>
          <a:p>
            <a:endParaRPr lang="en-GB" dirty="0"/>
          </a:p>
        </p:txBody>
      </p:sp>
    </p:spTree>
    <p:extLst>
      <p:ext uri="{BB962C8B-B14F-4D97-AF65-F5344CB8AC3E}">
        <p14:creationId xmlns:p14="http://schemas.microsoft.com/office/powerpoint/2010/main" val="1942732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6486" y="139745"/>
            <a:ext cx="7624294" cy="9144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One of the ways we can gain marks on A02 is to write about characters, and how the author has constructed them to create an idea. </a:t>
            </a:r>
            <a:endParaRPr lang="en-GB" b="1" dirty="0"/>
          </a:p>
        </p:txBody>
      </p:sp>
      <p:pic>
        <p:nvPicPr>
          <p:cNvPr id="3" name="Picture 2"/>
          <p:cNvPicPr>
            <a:picLocks noChangeAspect="1"/>
          </p:cNvPicPr>
          <p:nvPr/>
        </p:nvPicPr>
        <p:blipFill rotWithShape="1">
          <a:blip r:embed="rId2"/>
          <a:srcRect l="31477" t="44666" r="21344" b="42448"/>
          <a:stretch/>
        </p:blipFill>
        <p:spPr>
          <a:xfrm>
            <a:off x="273788" y="1785331"/>
            <a:ext cx="10517696" cy="1615093"/>
          </a:xfrm>
          <a:prstGeom prst="rect">
            <a:avLst/>
          </a:prstGeom>
        </p:spPr>
      </p:pic>
      <p:sp>
        <p:nvSpPr>
          <p:cNvPr id="4" name="TextBox 3"/>
          <p:cNvSpPr txBox="1"/>
          <p:nvPr/>
        </p:nvSpPr>
        <p:spPr>
          <a:xfrm>
            <a:off x="6287446" y="1785331"/>
            <a:ext cx="2399354" cy="1707658"/>
          </a:xfrm>
          <a:prstGeom prst="rect">
            <a:avLst/>
          </a:prstGeom>
          <a:noFill/>
          <a:ln w="38100">
            <a:solidFill>
              <a:srgbClr val="FF0000"/>
            </a:solidFill>
          </a:ln>
        </p:spPr>
        <p:txBody>
          <a:bodyPr wrap="square" rtlCol="0">
            <a:spAutoFit/>
          </a:bodyPr>
          <a:lstStyle/>
          <a:p>
            <a:endParaRPr lang="en-GB" dirty="0"/>
          </a:p>
        </p:txBody>
      </p:sp>
      <p:sp>
        <p:nvSpPr>
          <p:cNvPr id="5" name="Rectangle 4"/>
          <p:cNvSpPr/>
          <p:nvPr/>
        </p:nvSpPr>
        <p:spPr>
          <a:xfrm>
            <a:off x="7472363" y="1328738"/>
            <a:ext cx="1214437" cy="271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Band 1</a:t>
            </a:r>
            <a:endParaRPr lang="en-GB" dirty="0"/>
          </a:p>
        </p:txBody>
      </p:sp>
      <p:sp>
        <p:nvSpPr>
          <p:cNvPr id="6" name="Rectangle 5"/>
          <p:cNvSpPr/>
          <p:nvPr/>
        </p:nvSpPr>
        <p:spPr>
          <a:xfrm>
            <a:off x="981075" y="1421304"/>
            <a:ext cx="1214437" cy="2714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Band 6</a:t>
            </a:r>
            <a:endParaRPr lang="en-GB" dirty="0"/>
          </a:p>
        </p:txBody>
      </p:sp>
    </p:spTree>
    <p:extLst>
      <p:ext uri="{BB962C8B-B14F-4D97-AF65-F5344CB8AC3E}">
        <p14:creationId xmlns:p14="http://schemas.microsoft.com/office/powerpoint/2010/main" val="3151935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What’s wrong with this answer – mark it against the A02 criteria.</a:t>
            </a:r>
            <a:endParaRPr lang="en-GB" dirty="0"/>
          </a:p>
        </p:txBody>
      </p:sp>
      <p:sp>
        <p:nvSpPr>
          <p:cNvPr id="4" name="Rectangle 3"/>
          <p:cNvSpPr/>
          <p:nvPr/>
        </p:nvSpPr>
        <p:spPr>
          <a:xfrm>
            <a:off x="498142" y="1692970"/>
            <a:ext cx="8168185" cy="4832092"/>
          </a:xfrm>
          <a:prstGeom prst="rect">
            <a:avLst/>
          </a:prstGeom>
        </p:spPr>
        <p:txBody>
          <a:bodyPr wrap="square">
            <a:spAutoFit/>
          </a:bodyPr>
          <a:lstStyle/>
          <a:p>
            <a:pPr algn="ctr"/>
            <a:r>
              <a:rPr lang="en-GB" b="1" dirty="0"/>
              <a:t>You are in your GCSE Literature exam, and have been asked to analyse how Lady Macbeth is presented as a villain.</a:t>
            </a:r>
          </a:p>
          <a:p>
            <a:pPr algn="ctr"/>
            <a:endParaRPr lang="en-GB" b="1" dirty="0"/>
          </a:p>
          <a:p>
            <a:pPr algn="ctr"/>
            <a:r>
              <a:rPr lang="en-GB" b="1" dirty="0"/>
              <a:t>‘Come, you spirits that then on mortal thoughts, un-sex me here/ And fill me from the crown to the toe, top full of direst cruelty</a:t>
            </a:r>
            <a:r>
              <a:rPr lang="en-GB" b="1" dirty="0" smtClean="0"/>
              <a:t>.’</a:t>
            </a:r>
          </a:p>
          <a:p>
            <a:pPr algn="ctr"/>
            <a:endParaRPr lang="en-GB" b="1" dirty="0"/>
          </a:p>
          <a:p>
            <a:pPr algn="ctr"/>
            <a:r>
              <a:rPr lang="en-GB" sz="2000" dirty="0" smtClean="0"/>
              <a:t>Lady Macbeth is really evil. She should care more about her husband than her power. She wants to be more of a man than him ‘unsex me here’, and her use of the determiner ‘here’ shows how quickly she wants to become male. I realised that she actually wants to be the king and control her husband. She asks to be ‘full of the direst cruelty’ the superlative adjective shows just how far she is willing to go. The metaphor echoes what she says about Macbeth being ‘full of the milk of human kindness’ the nourishing motherly noun milk makes Macbeth seem weak and womanly to me.  </a:t>
            </a:r>
            <a:endParaRPr lang="en-GB" sz="2000" dirty="0"/>
          </a:p>
        </p:txBody>
      </p:sp>
    </p:spTree>
    <p:extLst>
      <p:ext uri="{BB962C8B-B14F-4D97-AF65-F5344CB8AC3E}">
        <p14:creationId xmlns:p14="http://schemas.microsoft.com/office/powerpoint/2010/main" val="3918948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Sentence starters to improve your analysis: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t>Shakespeare portrays the character….</a:t>
            </a:r>
          </a:p>
          <a:p>
            <a:pPr marL="0" indent="0">
              <a:buNone/>
            </a:pPr>
            <a:r>
              <a:rPr lang="en-GB" dirty="0" smtClean="0"/>
              <a:t>Shakespeare constructs the character of X to appear….</a:t>
            </a:r>
            <a:r>
              <a:rPr lang="en-GB" dirty="0"/>
              <a:t> </a:t>
            </a:r>
            <a:endParaRPr lang="en-GB" dirty="0" smtClean="0"/>
          </a:p>
          <a:p>
            <a:pPr marL="0" indent="0">
              <a:buNone/>
            </a:pPr>
            <a:r>
              <a:rPr lang="en-GB" dirty="0" smtClean="0"/>
              <a:t>Shakespeare </a:t>
            </a:r>
            <a:r>
              <a:rPr lang="en-GB" dirty="0"/>
              <a:t>seems to have devised her character to suggest the moral that….</a:t>
            </a:r>
          </a:p>
          <a:p>
            <a:pPr marL="0" indent="0">
              <a:buNone/>
            </a:pPr>
            <a:r>
              <a:rPr lang="en-GB" dirty="0" smtClean="0"/>
              <a:t>The character X is used by Shakespeare to show….</a:t>
            </a:r>
          </a:p>
          <a:p>
            <a:pPr marL="0" indent="0">
              <a:buNone/>
            </a:pPr>
            <a:r>
              <a:rPr lang="en-GB" dirty="0" smtClean="0"/>
              <a:t>When Shakespeare writes the line….</a:t>
            </a:r>
          </a:p>
          <a:p>
            <a:pPr marL="0" indent="0">
              <a:buNone/>
            </a:pPr>
            <a:r>
              <a:rPr lang="en-GB" dirty="0" smtClean="0"/>
              <a:t>The TERMINOLOGY is intended to make the character seem….</a:t>
            </a:r>
          </a:p>
          <a:p>
            <a:pPr marL="0" indent="0">
              <a:buNone/>
            </a:pPr>
            <a:r>
              <a:rPr lang="en-GB" dirty="0" smtClean="0"/>
              <a:t>The audience realises…..</a:t>
            </a:r>
          </a:p>
          <a:p>
            <a:pPr marL="0" indent="0">
              <a:buNone/>
            </a:pPr>
            <a:r>
              <a:rPr lang="en-GB" dirty="0"/>
              <a:t>Shakespeare manipulates the audience to realise….</a:t>
            </a:r>
          </a:p>
          <a:p>
            <a:pPr marL="0" indent="0">
              <a:buNone/>
            </a:pPr>
            <a:endParaRPr lang="en-GB" dirty="0" smtClean="0"/>
          </a:p>
        </p:txBody>
      </p:sp>
    </p:spTree>
    <p:extLst>
      <p:ext uri="{BB962C8B-B14F-4D97-AF65-F5344CB8AC3E}">
        <p14:creationId xmlns:p14="http://schemas.microsoft.com/office/powerpoint/2010/main" val="3870069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3E344DB-D3BB-4396-B723-A9CA77EF987C}" vid="{67518FB5-5D93-40D9-A36D-E6BE7FFB93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4754</TotalTime>
  <Words>1165</Words>
  <Application>Microsoft Office PowerPoint</Application>
  <PresentationFormat>On-screen Show (4:3)</PresentationFormat>
  <Paragraphs>98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vt:lpstr>
      <vt:lpstr>Office Theme</vt:lpstr>
      <vt:lpstr>PowerPoint Presentation</vt:lpstr>
      <vt:lpstr>PowerPoint Presentation</vt:lpstr>
      <vt:lpstr>PowerPoint Presentation</vt:lpstr>
      <vt:lpstr>PowerPoint Presentation</vt:lpstr>
      <vt:lpstr>Which of these qualities does Lady Macbeth possess in the play?</vt:lpstr>
      <vt:lpstr>PowerPoint Presentation</vt:lpstr>
      <vt:lpstr>PowerPoint Presentation</vt:lpstr>
      <vt:lpstr>What’s wrong with this answer – mark it against the A02 criteria.</vt:lpstr>
      <vt:lpstr>Sentence starters to improve your analysis:</vt:lpstr>
      <vt:lpstr>Now compare to this version:</vt:lpstr>
      <vt:lpstr>PowerPoint Presentation</vt:lpstr>
      <vt:lpstr>Top Tips from the Mock Examiner:</vt:lpstr>
      <vt:lpstr>PowerPoint Presentation</vt:lpstr>
    </vt:vector>
  </TitlesOfParts>
  <Company>Bournville School &amp; Sixth Form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Duncan Walker</dc:creator>
  <cp:lastModifiedBy>Jo Dovey</cp:lastModifiedBy>
  <cp:revision>69</cp:revision>
  <dcterms:created xsi:type="dcterms:W3CDTF">2015-06-29T12:18:07Z</dcterms:created>
  <dcterms:modified xsi:type="dcterms:W3CDTF">2018-04-28T18:56:20Z</dcterms:modified>
</cp:coreProperties>
</file>