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2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6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4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8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6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00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0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FF58-8BD8-413D-B320-3DC1DB6836E8}" type="datetimeFigureOut">
              <a:rPr lang="en-GB" smtClean="0"/>
              <a:t>30/05/2017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982C-9C5D-4233-9563-2BF024E93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37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4575"/>
              </p:ext>
            </p:extLst>
          </p:nvPr>
        </p:nvGraphicFramePr>
        <p:xfrm>
          <a:off x="0" y="-245808"/>
          <a:ext cx="9144000" cy="71311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392769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3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83226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 as a character who believes in</a:t>
                      </a:r>
                      <a:r>
                        <a:rPr lang="en-GB" sz="1400" b="1" baseline="0" dirty="0" smtClean="0"/>
                        <a:t> supernatural power.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i="1" baseline="0" dirty="0" smtClean="0"/>
                        <a:t>Banquo</a:t>
                      </a:r>
                    </a:p>
                    <a:p>
                      <a:r>
                        <a:rPr lang="en-GB" sz="1400" b="0" baseline="0" dirty="0" smtClean="0"/>
                        <a:t>Good sir, why do you start; and seem to fear</a:t>
                      </a:r>
                    </a:p>
                    <a:p>
                      <a:r>
                        <a:rPr lang="en-GB" sz="1400" b="0" baseline="0" dirty="0" smtClean="0"/>
                        <a:t>Things that do sound so fair? I' the name of truth,</a:t>
                      </a:r>
                    </a:p>
                    <a:p>
                      <a:r>
                        <a:rPr lang="en-GB" sz="1400" b="0" baseline="0" dirty="0" smtClean="0"/>
                        <a:t>Are ye fantastical, or that indeed</a:t>
                      </a:r>
                    </a:p>
                    <a:p>
                      <a:r>
                        <a:rPr lang="en-GB" sz="1400" b="0" baseline="0" dirty="0" smtClean="0"/>
                        <a:t>Which outwardly ye show? My noble partner</a:t>
                      </a:r>
                    </a:p>
                    <a:p>
                      <a:r>
                        <a:rPr lang="en-GB" sz="1400" b="0" baseline="0" dirty="0" smtClean="0"/>
                        <a:t>You greet with present grace and great prediction</a:t>
                      </a:r>
                    </a:p>
                    <a:p>
                      <a:r>
                        <a:rPr lang="en-GB" sz="1400" b="0" baseline="0" dirty="0" smtClean="0"/>
                        <a:t>Of noble having and of royal hope,</a:t>
                      </a:r>
                    </a:p>
                    <a:p>
                      <a:r>
                        <a:rPr lang="en-GB" sz="1400" b="0" baseline="0" dirty="0" smtClean="0"/>
                        <a:t>That he seems rapt withal: to me you speak not.</a:t>
                      </a:r>
                    </a:p>
                    <a:p>
                      <a:r>
                        <a:rPr lang="en-GB" sz="1400" b="0" baseline="0" dirty="0" smtClean="0"/>
                        <a:t>If you can look into the seeds of time,</a:t>
                      </a:r>
                    </a:p>
                    <a:p>
                      <a:r>
                        <a:rPr lang="en-GB" sz="1400" b="0" baseline="0" dirty="0" smtClean="0"/>
                        <a:t>And say which grain will grow and which will not,</a:t>
                      </a:r>
                    </a:p>
                    <a:p>
                      <a:r>
                        <a:rPr lang="en-GB" sz="1400" b="0" baseline="0" dirty="0" smtClean="0"/>
                        <a:t>Speak then to me, who neither beg nor fear</a:t>
                      </a:r>
                    </a:p>
                    <a:p>
                      <a:r>
                        <a:rPr lang="en-GB" sz="1400" b="0" baseline="0" dirty="0" smtClean="0"/>
                        <a:t>Your favours nor your hate.</a:t>
                      </a:r>
                    </a:p>
                    <a:p>
                      <a:r>
                        <a:rPr lang="en-GB" sz="1400" b="1" i="1" baseline="0" dirty="0" smtClean="0"/>
                        <a:t>First Witch</a:t>
                      </a:r>
                    </a:p>
                    <a:p>
                      <a:r>
                        <a:rPr lang="en-GB" sz="1400" b="0" baseline="0" dirty="0" smtClean="0"/>
                        <a:t>Hail!</a:t>
                      </a:r>
                    </a:p>
                    <a:p>
                      <a:r>
                        <a:rPr lang="en-GB" sz="1400" b="1" i="1" baseline="0" dirty="0" smtClean="0"/>
                        <a:t>Second Witch</a:t>
                      </a:r>
                    </a:p>
                    <a:p>
                      <a:r>
                        <a:rPr lang="en-GB" sz="1400" b="0" baseline="0" dirty="0" smtClean="0"/>
                        <a:t>Hail!</a:t>
                      </a:r>
                    </a:p>
                    <a:p>
                      <a:r>
                        <a:rPr lang="en-GB" sz="1400" b="1" i="1" baseline="0" dirty="0" smtClean="0"/>
                        <a:t>Third Witch</a:t>
                      </a:r>
                    </a:p>
                    <a:p>
                      <a:r>
                        <a:rPr lang="en-GB" sz="1400" b="0" baseline="0" dirty="0" smtClean="0"/>
                        <a:t>Hail!</a:t>
                      </a:r>
                    </a:p>
                    <a:p>
                      <a:r>
                        <a:rPr lang="en-GB" sz="1600" b="1" baseline="0" dirty="0" smtClean="0"/>
                        <a:t>                        * * *      * * *     * * *</a:t>
                      </a:r>
                    </a:p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r>
                        <a:rPr lang="en-GB" sz="1400" b="0" baseline="0" dirty="0" smtClean="0"/>
                        <a:t>Stay, you imperfect speakers, tell me more:</a:t>
                      </a:r>
                    </a:p>
                    <a:p>
                      <a:r>
                        <a:rPr lang="en-GB" sz="1400" b="0" baseline="0" dirty="0" smtClean="0"/>
                        <a:t>By </a:t>
                      </a:r>
                      <a:r>
                        <a:rPr lang="en-GB" sz="1400" b="0" baseline="0" dirty="0" err="1" smtClean="0"/>
                        <a:t>Sinel's</a:t>
                      </a:r>
                      <a:r>
                        <a:rPr lang="en-GB" sz="1400" b="0" baseline="0" dirty="0" smtClean="0"/>
                        <a:t> death I know I am thane of Glamis;</a:t>
                      </a:r>
                    </a:p>
                    <a:p>
                      <a:r>
                        <a:rPr lang="en-GB" sz="1400" b="0" baseline="0" dirty="0" smtClean="0"/>
                        <a:t>But how of Cawdor? The thane of Cawdor lives,</a:t>
                      </a:r>
                    </a:p>
                    <a:p>
                      <a:r>
                        <a:rPr lang="en-GB" sz="1400" b="0" baseline="0" dirty="0" smtClean="0"/>
                        <a:t>A prosperous gentleman; and to be king</a:t>
                      </a:r>
                    </a:p>
                    <a:p>
                      <a:r>
                        <a:rPr lang="en-GB" sz="1400" b="0" baseline="0" dirty="0" smtClean="0"/>
                        <a:t>Stands not within the prospect of belief,</a:t>
                      </a:r>
                    </a:p>
                    <a:p>
                      <a:r>
                        <a:rPr lang="en-GB" sz="1400" b="0" baseline="0" dirty="0" smtClean="0"/>
                        <a:t>No more than to be Cawdor. Say from whence</a:t>
                      </a:r>
                    </a:p>
                    <a:p>
                      <a:r>
                        <a:rPr lang="en-GB" sz="1400" b="0" baseline="0" dirty="0" smtClean="0"/>
                        <a:t>You owe this strange intelligence? or why</a:t>
                      </a:r>
                    </a:p>
                    <a:p>
                      <a:r>
                        <a:rPr lang="en-GB" sz="1400" b="0" baseline="0" dirty="0" smtClean="0"/>
                        <a:t>Upon this blasted heath you stop our way</a:t>
                      </a:r>
                    </a:p>
                    <a:p>
                      <a:r>
                        <a:rPr lang="en-GB" sz="1400" b="0" baseline="0" dirty="0" smtClean="0"/>
                        <a:t>With such prophetic greeting? Speak, I charge you.</a:t>
                      </a:r>
                    </a:p>
                    <a:p>
                      <a:r>
                        <a:rPr lang="en-GB" sz="1400" b="1" baseline="0" dirty="0" smtClean="0"/>
                        <a:t>(The Witches vanish)</a:t>
                      </a:r>
                    </a:p>
                    <a:p>
                      <a:endParaRPr lang="en-GB" sz="1600" b="1" baseline="0" dirty="0" smtClean="0"/>
                    </a:p>
                  </a:txBody>
                  <a:tcPr marL="63305" marR="63305" marT="31652" marB="31652"/>
                </a:tc>
              </a:tr>
              <a:tr h="10090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7242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8246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1291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63249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0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18645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94964"/>
                <a:gridCol w="4139952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</a:t>
                      </a:r>
                      <a:r>
                        <a:rPr lang="en-GB" sz="1400" b="1" baseline="0" dirty="0" smtClean="0"/>
                        <a:t> 7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</a:t>
                      </a:r>
                      <a:r>
                        <a:rPr lang="en-GB" sz="1400" b="1" baseline="0" dirty="0" smtClean="0"/>
                        <a:t> as a victim of supernatural influence beyond his control.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b="1" baseline="0" dirty="0" smtClean="0"/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400" b="0" baseline="0" dirty="0" smtClean="0"/>
                        <a:t>Is this a dagger which I see before me,</a:t>
                      </a:r>
                    </a:p>
                    <a:p>
                      <a:r>
                        <a:rPr lang="en-GB" sz="1400" b="0" baseline="0" dirty="0" smtClean="0"/>
                        <a:t>The handle toward my hand? Come, let me clutch thee.</a:t>
                      </a:r>
                    </a:p>
                    <a:p>
                      <a:r>
                        <a:rPr lang="en-GB" sz="1400" b="0" baseline="0" dirty="0" smtClean="0"/>
                        <a:t>I have thee not, and yet I see thee still.</a:t>
                      </a:r>
                    </a:p>
                    <a:p>
                      <a:r>
                        <a:rPr lang="en-GB" sz="1400" b="0" baseline="0" dirty="0" smtClean="0"/>
                        <a:t>Art thou not, fatal vision, sensible</a:t>
                      </a:r>
                    </a:p>
                    <a:p>
                      <a:r>
                        <a:rPr lang="en-GB" sz="1400" b="0" baseline="0" dirty="0" smtClean="0"/>
                        <a:t>To feeling as to sight? or art thou but</a:t>
                      </a:r>
                    </a:p>
                    <a:p>
                      <a:r>
                        <a:rPr lang="en-GB" sz="1400" b="0" baseline="0" dirty="0" smtClean="0"/>
                        <a:t>A dagger of the mind, a false creation,</a:t>
                      </a:r>
                    </a:p>
                    <a:p>
                      <a:r>
                        <a:rPr lang="en-GB" sz="1400" b="0" baseline="0" dirty="0" smtClean="0"/>
                        <a:t>Proceeding from the heat-oppressed brain?</a:t>
                      </a:r>
                    </a:p>
                    <a:p>
                      <a:r>
                        <a:rPr lang="en-GB" sz="1400" b="0" baseline="0" dirty="0" smtClean="0"/>
                        <a:t>I see thee yet, in form as palpable</a:t>
                      </a:r>
                    </a:p>
                    <a:p>
                      <a:r>
                        <a:rPr lang="en-GB" sz="1400" b="0" baseline="0" dirty="0" smtClean="0"/>
                        <a:t>As this which now I draw.</a:t>
                      </a:r>
                    </a:p>
                    <a:p>
                      <a:r>
                        <a:rPr lang="en-GB" sz="1400" b="0" baseline="0" dirty="0" smtClean="0"/>
                        <a:t>Thou </a:t>
                      </a:r>
                      <a:r>
                        <a:rPr lang="en-GB" sz="1400" b="0" baseline="0" dirty="0" err="1" smtClean="0"/>
                        <a:t>marshall'st</a:t>
                      </a:r>
                      <a:r>
                        <a:rPr lang="en-GB" sz="1400" b="0" baseline="0" dirty="0" smtClean="0"/>
                        <a:t> me the way that I was going;</a:t>
                      </a:r>
                    </a:p>
                    <a:p>
                      <a:r>
                        <a:rPr lang="en-GB" sz="1400" b="0" baseline="0" dirty="0" smtClean="0"/>
                        <a:t>And such an instrument I was to use.</a:t>
                      </a:r>
                    </a:p>
                    <a:p>
                      <a:r>
                        <a:rPr lang="en-GB" sz="1400" b="0" baseline="0" dirty="0" smtClean="0"/>
                        <a:t>Mine eyes are made the fools o' the other senses,</a:t>
                      </a:r>
                    </a:p>
                    <a:p>
                      <a:r>
                        <a:rPr lang="en-GB" sz="1400" b="0" baseline="0" dirty="0" smtClean="0"/>
                        <a:t>Or else worth all the rest; I see thee still,</a:t>
                      </a:r>
                    </a:p>
                    <a:p>
                      <a:r>
                        <a:rPr lang="en-GB" sz="1400" b="0" baseline="0" dirty="0" smtClean="0"/>
                        <a:t>And on thy blade and dudgeon gouts of blood,</a:t>
                      </a:r>
                    </a:p>
                    <a:p>
                      <a:r>
                        <a:rPr lang="en-GB" sz="1400" b="0" baseline="0" dirty="0" smtClean="0"/>
                        <a:t>Which was not so before. There's no such thing:</a:t>
                      </a:r>
                    </a:p>
                    <a:p>
                      <a:r>
                        <a:rPr lang="en-GB" sz="1400" b="0" baseline="0" dirty="0" smtClean="0"/>
                        <a:t>It is the bloody business which informs</a:t>
                      </a:r>
                    </a:p>
                    <a:p>
                      <a:r>
                        <a:rPr lang="en-GB" sz="1400" b="0" baseline="0" dirty="0" smtClean="0"/>
                        <a:t>Thus to mine eyes. </a:t>
                      </a:r>
                      <a:endParaRPr lang="en-GB" sz="14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7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83119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2 Scene</a:t>
                      </a:r>
                      <a:r>
                        <a:rPr lang="en-GB" sz="1400" b="1" baseline="0" dirty="0" smtClean="0"/>
                        <a:t> 4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attitudes</a:t>
                      </a:r>
                      <a:r>
                        <a:rPr lang="en-GB" sz="1400" b="1" baseline="0" dirty="0" smtClean="0"/>
                        <a:t> to kingship and the natural order in the play.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i="1" baseline="0" dirty="0" smtClean="0"/>
                        <a:t>OLD MAN</a:t>
                      </a:r>
                    </a:p>
                    <a:p>
                      <a:r>
                        <a:rPr lang="en-GB" sz="1400" b="0" i="0" baseline="0" dirty="0" smtClean="0"/>
                        <a:t>Threescore and ten I can remember well:</a:t>
                      </a:r>
                    </a:p>
                    <a:p>
                      <a:r>
                        <a:rPr lang="en-GB" sz="1400" b="0" i="0" baseline="0" dirty="0" smtClean="0"/>
                        <a:t>Within the volume of which time I have seen</a:t>
                      </a:r>
                    </a:p>
                    <a:p>
                      <a:r>
                        <a:rPr lang="en-GB" sz="1400" b="0" i="0" baseline="0" dirty="0" smtClean="0"/>
                        <a:t>Hours dreadful and things strange; but this sore night</a:t>
                      </a:r>
                    </a:p>
                    <a:p>
                      <a:r>
                        <a:rPr lang="en-GB" sz="1400" b="0" i="0" baseline="0" dirty="0" smtClean="0"/>
                        <a:t>Hath trifled former </a:t>
                      </a:r>
                      <a:r>
                        <a:rPr lang="en-GB" sz="1400" b="0" i="0" baseline="0" dirty="0" err="1" smtClean="0"/>
                        <a:t>knowings</a:t>
                      </a:r>
                      <a:r>
                        <a:rPr lang="en-GB" sz="1400" b="0" i="0" baseline="0" dirty="0" smtClean="0"/>
                        <a:t>.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ROSS</a:t>
                      </a:r>
                    </a:p>
                    <a:p>
                      <a:r>
                        <a:rPr lang="en-GB" sz="1400" b="0" baseline="0" dirty="0" smtClean="0"/>
                        <a:t>Ah, good father,</a:t>
                      </a:r>
                    </a:p>
                    <a:p>
                      <a:r>
                        <a:rPr lang="en-GB" sz="1400" b="0" baseline="0" dirty="0" smtClean="0"/>
                        <a:t>Thou </a:t>
                      </a:r>
                      <a:r>
                        <a:rPr lang="en-GB" sz="1400" b="0" baseline="0" dirty="0" err="1" smtClean="0"/>
                        <a:t>seest</a:t>
                      </a:r>
                      <a:r>
                        <a:rPr lang="en-GB" sz="1400" b="0" baseline="0" dirty="0" smtClean="0"/>
                        <a:t>, the heavens, as troubled with man's act,</a:t>
                      </a:r>
                    </a:p>
                    <a:p>
                      <a:r>
                        <a:rPr lang="en-GB" sz="1400" b="0" baseline="0" dirty="0" smtClean="0"/>
                        <a:t>Threaten his bloody stage: by the clock, 'tis day,</a:t>
                      </a:r>
                    </a:p>
                    <a:p>
                      <a:r>
                        <a:rPr lang="en-GB" sz="1400" b="0" baseline="0" dirty="0" smtClean="0"/>
                        <a:t>And yet dark night strangles the travelling lamp:</a:t>
                      </a:r>
                    </a:p>
                    <a:p>
                      <a:r>
                        <a:rPr lang="en-GB" sz="1400" b="0" baseline="0" dirty="0" err="1" smtClean="0"/>
                        <a:t>Is't</a:t>
                      </a:r>
                      <a:r>
                        <a:rPr lang="en-GB" sz="1400" b="0" baseline="0" dirty="0" smtClean="0"/>
                        <a:t> night's predominance, or the day's shame,</a:t>
                      </a:r>
                    </a:p>
                    <a:p>
                      <a:r>
                        <a:rPr lang="en-GB" sz="1400" b="0" baseline="0" dirty="0" smtClean="0"/>
                        <a:t>That darkness does the face of earth entomb,</a:t>
                      </a:r>
                    </a:p>
                    <a:p>
                      <a:r>
                        <a:rPr lang="en-GB" sz="1400" b="0" baseline="0" dirty="0" smtClean="0"/>
                        <a:t>When living light should kiss it?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OLD MAN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0" baseline="0" dirty="0" err="1" smtClean="0"/>
                        <a:t>'Tis</a:t>
                      </a:r>
                      <a:r>
                        <a:rPr lang="en-GB" sz="1400" b="0" baseline="0" dirty="0" smtClean="0"/>
                        <a:t> unnatural,</a:t>
                      </a:r>
                    </a:p>
                    <a:p>
                      <a:r>
                        <a:rPr lang="en-GB" sz="1400" b="0" baseline="0" dirty="0" smtClean="0"/>
                        <a:t>Even like the deed that's done. On Tuesday last,</a:t>
                      </a:r>
                    </a:p>
                    <a:p>
                      <a:r>
                        <a:rPr lang="en-GB" sz="1400" b="0" baseline="0" dirty="0" smtClean="0"/>
                        <a:t>A falcon, towering in her pride of place,</a:t>
                      </a:r>
                    </a:p>
                    <a:p>
                      <a:r>
                        <a:rPr lang="en-GB" sz="1400" b="0" baseline="0" dirty="0" smtClean="0"/>
                        <a:t>Was by a </a:t>
                      </a:r>
                      <a:r>
                        <a:rPr lang="en-GB" sz="1400" b="0" baseline="0" dirty="0" err="1" smtClean="0"/>
                        <a:t>mousing</a:t>
                      </a:r>
                      <a:r>
                        <a:rPr lang="en-GB" sz="1400" b="0" baseline="0" dirty="0" smtClean="0"/>
                        <a:t> owl </a:t>
                      </a:r>
                      <a:r>
                        <a:rPr lang="en-GB" sz="1400" b="0" baseline="0" dirty="0" err="1" smtClean="0"/>
                        <a:t>hawk'd</a:t>
                      </a:r>
                      <a:r>
                        <a:rPr lang="en-GB" sz="1400" b="0" baseline="0" dirty="0" smtClean="0"/>
                        <a:t> at and </a:t>
                      </a:r>
                      <a:r>
                        <a:rPr lang="en-GB" sz="1400" b="0" baseline="0" dirty="0" err="1" smtClean="0"/>
                        <a:t>kill'd</a:t>
                      </a:r>
                      <a:r>
                        <a:rPr lang="en-GB" sz="1400" b="0" baseline="0" dirty="0" smtClean="0"/>
                        <a:t>.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ROSS</a:t>
                      </a:r>
                    </a:p>
                    <a:p>
                      <a:r>
                        <a:rPr lang="en-GB" sz="1400" b="0" baseline="0" dirty="0" smtClean="0"/>
                        <a:t>And Duncan's horses--a thing most strange and certain--</a:t>
                      </a:r>
                    </a:p>
                    <a:p>
                      <a:r>
                        <a:rPr lang="en-GB" sz="1400" b="0" baseline="0" dirty="0" smtClean="0"/>
                        <a:t>Beauteous and swift, the minions of their race,</a:t>
                      </a:r>
                    </a:p>
                    <a:p>
                      <a:r>
                        <a:rPr lang="en-GB" sz="1400" b="0" baseline="0" dirty="0" err="1" smtClean="0"/>
                        <a:t>Turn'd</a:t>
                      </a:r>
                      <a:r>
                        <a:rPr lang="en-GB" sz="1400" b="0" baseline="0" dirty="0" smtClean="0"/>
                        <a:t> wild in nature, broke their stalls, flung out,</a:t>
                      </a:r>
                    </a:p>
                    <a:p>
                      <a:r>
                        <a:rPr lang="en-GB" sz="1400" b="0" baseline="0" dirty="0" smtClean="0"/>
                        <a:t>Contending '</a:t>
                      </a:r>
                      <a:r>
                        <a:rPr lang="en-GB" sz="1400" b="0" baseline="0" dirty="0" err="1" smtClean="0"/>
                        <a:t>gainst</a:t>
                      </a:r>
                      <a:r>
                        <a:rPr lang="en-GB" sz="1400" b="0" baseline="0" dirty="0" smtClean="0"/>
                        <a:t> obedience, as they would make</a:t>
                      </a:r>
                    </a:p>
                    <a:p>
                      <a:r>
                        <a:rPr lang="en-GB" sz="1400" b="0" baseline="0" dirty="0" smtClean="0"/>
                        <a:t>War with mankind.</a:t>
                      </a:r>
                      <a:endParaRPr lang="en-GB" sz="14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43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16043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3 Scene 1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the</a:t>
                      </a:r>
                      <a:r>
                        <a:rPr lang="en-GB" sz="1400" b="1" baseline="0" dirty="0" smtClean="0"/>
                        <a:t> changing relationship between Macbeth and Banquo.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baseline="0" dirty="0" smtClean="0"/>
                        <a:t>B</a:t>
                      </a:r>
                      <a:r>
                        <a:rPr lang="en-GB" sz="1400" b="1" i="1" baseline="0" dirty="0" smtClean="0"/>
                        <a:t>ANQUO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0" baseline="0" dirty="0" smtClean="0"/>
                        <a:t>Thou hast it now: king, Cawdor, Glamis, all,</a:t>
                      </a:r>
                    </a:p>
                    <a:p>
                      <a:r>
                        <a:rPr lang="en-GB" sz="1400" b="0" baseline="0" dirty="0" smtClean="0"/>
                        <a:t>As the weird women promised, and, I fear,</a:t>
                      </a:r>
                    </a:p>
                    <a:p>
                      <a:r>
                        <a:rPr lang="en-GB" sz="1400" b="0" baseline="0" dirty="0" smtClean="0"/>
                        <a:t>Thou </a:t>
                      </a:r>
                      <a:r>
                        <a:rPr lang="en-GB" sz="1400" b="0" baseline="0" dirty="0" err="1" smtClean="0"/>
                        <a:t>play'dst</a:t>
                      </a:r>
                      <a:r>
                        <a:rPr lang="en-GB" sz="1400" b="0" baseline="0" dirty="0" smtClean="0"/>
                        <a:t> most foully </a:t>
                      </a:r>
                      <a:r>
                        <a:rPr lang="en-GB" sz="1400" b="0" baseline="0" dirty="0" err="1" smtClean="0"/>
                        <a:t>for't</a:t>
                      </a:r>
                      <a:r>
                        <a:rPr lang="en-GB" sz="1400" b="0" baseline="0" dirty="0" smtClean="0"/>
                        <a:t>: yet it was said</a:t>
                      </a:r>
                    </a:p>
                    <a:p>
                      <a:r>
                        <a:rPr lang="en-GB" sz="1400" b="0" baseline="0" dirty="0" smtClean="0"/>
                        <a:t>It should not stand in thy posterity,</a:t>
                      </a:r>
                    </a:p>
                    <a:p>
                      <a:r>
                        <a:rPr lang="en-GB" sz="1400" b="0" baseline="0" dirty="0" smtClean="0"/>
                        <a:t>But that myself should be the root and father</a:t>
                      </a:r>
                    </a:p>
                    <a:p>
                      <a:r>
                        <a:rPr lang="en-GB" sz="1400" b="0" baseline="0" dirty="0" smtClean="0"/>
                        <a:t>Of many kings. If there come truth from them--</a:t>
                      </a:r>
                    </a:p>
                    <a:p>
                      <a:r>
                        <a:rPr lang="en-GB" sz="1400" b="0" baseline="0" dirty="0" smtClean="0"/>
                        <a:t>As upon thee, Macbeth, their speeches shine--</a:t>
                      </a:r>
                    </a:p>
                    <a:p>
                      <a:r>
                        <a:rPr lang="en-GB" sz="1400" b="0" baseline="0" dirty="0" smtClean="0"/>
                        <a:t>Why, by the verities on thee made good,</a:t>
                      </a:r>
                    </a:p>
                    <a:p>
                      <a:r>
                        <a:rPr lang="en-GB" sz="1400" b="0" baseline="0" dirty="0" smtClean="0"/>
                        <a:t>May they not be my oracles as well,</a:t>
                      </a:r>
                    </a:p>
                    <a:p>
                      <a:r>
                        <a:rPr lang="en-GB" sz="1400" b="0" baseline="0" dirty="0" smtClean="0"/>
                        <a:t>And set me up in hope? But hush! no more.</a:t>
                      </a:r>
                    </a:p>
                    <a:p>
                      <a:endParaRPr lang="en-GB" sz="1400" b="1" baseline="0" dirty="0" smtClean="0"/>
                    </a:p>
                    <a:p>
                      <a:pPr algn="ctr"/>
                      <a:r>
                        <a:rPr lang="en-GB" sz="1200" b="1" i="1" baseline="0" dirty="0" smtClean="0"/>
                        <a:t>Enter MACBETH, as king, LADY MACBETH, as queen, LENNOX, ROSS, Lords, Ladies, and Attendants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endParaRPr lang="en-GB" sz="1400" b="0" baseline="0" dirty="0" smtClean="0"/>
                    </a:p>
                    <a:p>
                      <a:r>
                        <a:rPr lang="en-GB" sz="1400" b="0" baseline="0" dirty="0" smtClean="0"/>
                        <a:t>Here's our chief guest.</a:t>
                      </a:r>
                    </a:p>
                    <a:p>
                      <a:r>
                        <a:rPr lang="en-GB" sz="1400" b="0" baseline="0" dirty="0" smtClean="0"/>
                        <a:t>To-night we hold a solemn supper sir,</a:t>
                      </a:r>
                    </a:p>
                    <a:p>
                      <a:r>
                        <a:rPr lang="en-GB" sz="1400" b="0" baseline="0" dirty="0" smtClean="0"/>
                        <a:t>And I'll request your presence.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BANQUO</a:t>
                      </a:r>
                    </a:p>
                    <a:p>
                      <a:endParaRPr lang="en-GB" sz="1400" b="0" baseline="0" dirty="0" smtClean="0"/>
                    </a:p>
                    <a:p>
                      <a:r>
                        <a:rPr lang="en-GB" sz="1400" b="0" baseline="0" dirty="0" smtClean="0"/>
                        <a:t>Let your highness</a:t>
                      </a:r>
                    </a:p>
                    <a:p>
                      <a:r>
                        <a:rPr lang="en-GB" sz="1400" b="0" baseline="0" dirty="0" smtClean="0"/>
                        <a:t>Command upon me; to the which my duties</a:t>
                      </a:r>
                    </a:p>
                    <a:p>
                      <a:r>
                        <a:rPr lang="en-GB" sz="1400" b="0" baseline="0" dirty="0" smtClean="0"/>
                        <a:t>Are with a most indissoluble tie</a:t>
                      </a:r>
                    </a:p>
                    <a:p>
                      <a:r>
                        <a:rPr lang="en-GB" sz="1400" b="0" baseline="0" dirty="0" smtClean="0"/>
                        <a:t>For ever knit.</a:t>
                      </a:r>
                    </a:p>
                    <a:p>
                      <a:endParaRPr lang="en-GB" sz="1400" b="1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4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74213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150948"/>
                <a:gridCol w="4283968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3 Scene 1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</a:t>
                      </a:r>
                      <a:r>
                        <a:rPr lang="en-GB" sz="1400" b="1" dirty="0" smtClean="0"/>
                        <a:t>far Shakespeare presents Macbeth as a character who is motivated by fear.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500" b="0" baseline="0" dirty="0" smtClean="0"/>
                        <a:t>To be thus is nothing;</a:t>
                      </a:r>
                    </a:p>
                    <a:p>
                      <a:r>
                        <a:rPr lang="en-GB" sz="1500" b="0" baseline="0" dirty="0" smtClean="0"/>
                        <a:t>But to be safely thus.--Our fears in Banquo</a:t>
                      </a:r>
                    </a:p>
                    <a:p>
                      <a:r>
                        <a:rPr lang="en-GB" sz="1500" b="0" baseline="0" dirty="0" smtClean="0"/>
                        <a:t>Stick deep; and in his royalty of nature</a:t>
                      </a:r>
                    </a:p>
                    <a:p>
                      <a:r>
                        <a:rPr lang="en-GB" sz="1500" b="0" baseline="0" dirty="0" smtClean="0"/>
                        <a:t>Reigns that which would be </a:t>
                      </a:r>
                      <a:r>
                        <a:rPr lang="en-GB" sz="1500" b="0" baseline="0" dirty="0" err="1" smtClean="0"/>
                        <a:t>fear'd</a:t>
                      </a:r>
                      <a:r>
                        <a:rPr lang="en-GB" sz="1500" b="0" baseline="0" dirty="0" smtClean="0"/>
                        <a:t>: 'tis much he dares;</a:t>
                      </a:r>
                    </a:p>
                    <a:p>
                      <a:r>
                        <a:rPr lang="en-GB" sz="1500" b="0" baseline="0" dirty="0" smtClean="0"/>
                        <a:t>And, to that dauntless temper of his mind,</a:t>
                      </a:r>
                    </a:p>
                    <a:p>
                      <a:r>
                        <a:rPr lang="en-GB" sz="1500" b="0" baseline="0" dirty="0" smtClean="0"/>
                        <a:t>He hath a wisdom that doth guide his valour</a:t>
                      </a:r>
                    </a:p>
                    <a:p>
                      <a:r>
                        <a:rPr lang="en-GB" sz="1500" b="0" baseline="0" dirty="0" smtClean="0"/>
                        <a:t>To act in safety. There is none but he</a:t>
                      </a:r>
                    </a:p>
                    <a:p>
                      <a:r>
                        <a:rPr lang="en-GB" sz="1500" b="0" baseline="0" dirty="0" smtClean="0"/>
                        <a:t>Whose being I do fear: and, under him,</a:t>
                      </a:r>
                    </a:p>
                    <a:p>
                      <a:r>
                        <a:rPr lang="en-GB" sz="1500" b="0" baseline="0" dirty="0" smtClean="0"/>
                        <a:t>My Genius is rebuked; as, it is said,</a:t>
                      </a:r>
                    </a:p>
                    <a:p>
                      <a:r>
                        <a:rPr lang="en-GB" sz="1500" b="0" baseline="0" dirty="0" smtClean="0"/>
                        <a:t>Mark Antony's was by Caesar. He chid the sisters</a:t>
                      </a:r>
                    </a:p>
                    <a:p>
                      <a:r>
                        <a:rPr lang="en-GB" sz="1500" b="0" baseline="0" dirty="0" smtClean="0"/>
                        <a:t>When first they put the name of king upon me,</a:t>
                      </a:r>
                    </a:p>
                    <a:p>
                      <a:r>
                        <a:rPr lang="en-GB" sz="1500" b="0" baseline="0" dirty="0" smtClean="0"/>
                        <a:t>And bade them speak to him: then prophet-like</a:t>
                      </a:r>
                    </a:p>
                    <a:p>
                      <a:r>
                        <a:rPr lang="en-GB" sz="1500" b="0" baseline="0" dirty="0" smtClean="0"/>
                        <a:t>They </a:t>
                      </a:r>
                      <a:r>
                        <a:rPr lang="en-GB" sz="1500" b="0" baseline="0" dirty="0" err="1" smtClean="0"/>
                        <a:t>hail'd</a:t>
                      </a:r>
                      <a:r>
                        <a:rPr lang="en-GB" sz="1500" b="0" baseline="0" dirty="0" smtClean="0"/>
                        <a:t> him father to a line of kings:</a:t>
                      </a:r>
                    </a:p>
                    <a:p>
                      <a:r>
                        <a:rPr lang="en-GB" sz="1500" b="0" baseline="0" dirty="0" smtClean="0"/>
                        <a:t>Upon my head they placed a fruitless crown,</a:t>
                      </a:r>
                    </a:p>
                    <a:p>
                      <a:r>
                        <a:rPr lang="en-GB" sz="1500" b="0" baseline="0" dirty="0" smtClean="0"/>
                        <a:t>And put a barren sceptre in my gripe,</a:t>
                      </a:r>
                    </a:p>
                    <a:p>
                      <a:r>
                        <a:rPr lang="en-GB" sz="1500" b="0" baseline="0" dirty="0" smtClean="0"/>
                        <a:t>Thence to be </a:t>
                      </a:r>
                      <a:r>
                        <a:rPr lang="en-GB" sz="1500" b="0" baseline="0" dirty="0" err="1" smtClean="0"/>
                        <a:t>wrench'd</a:t>
                      </a:r>
                      <a:r>
                        <a:rPr lang="en-GB" sz="1500" b="0" baseline="0" dirty="0" smtClean="0"/>
                        <a:t> with an </a:t>
                      </a:r>
                      <a:r>
                        <a:rPr lang="en-GB" sz="1500" b="0" baseline="0" dirty="0" err="1" smtClean="0"/>
                        <a:t>unlineal</a:t>
                      </a:r>
                      <a:r>
                        <a:rPr lang="en-GB" sz="1500" b="0" baseline="0" dirty="0" smtClean="0"/>
                        <a:t> hand,</a:t>
                      </a:r>
                    </a:p>
                    <a:p>
                      <a:r>
                        <a:rPr lang="en-GB" sz="1500" b="0" baseline="0" dirty="0" smtClean="0"/>
                        <a:t>No son of mine succeeding. If 't be so,</a:t>
                      </a:r>
                    </a:p>
                    <a:p>
                      <a:r>
                        <a:rPr lang="en-GB" sz="1500" b="0" baseline="0" dirty="0" smtClean="0"/>
                        <a:t>For Banquo's issue have I filed my mind;</a:t>
                      </a:r>
                    </a:p>
                    <a:p>
                      <a:r>
                        <a:rPr lang="en-GB" sz="1500" b="0" baseline="0" dirty="0" smtClean="0"/>
                        <a:t>For them the gracious Duncan have I </a:t>
                      </a:r>
                      <a:r>
                        <a:rPr lang="en-GB" sz="1500" b="0" baseline="0" dirty="0" err="1" smtClean="0"/>
                        <a:t>murder'd</a:t>
                      </a:r>
                      <a:r>
                        <a:rPr lang="en-GB" sz="1500" b="0" baseline="0" dirty="0" smtClean="0"/>
                        <a:t>;</a:t>
                      </a:r>
                    </a:p>
                    <a:p>
                      <a:r>
                        <a:rPr lang="en-GB" sz="1500" b="0" baseline="0" dirty="0" smtClean="0"/>
                        <a:t>Put </a:t>
                      </a:r>
                      <a:r>
                        <a:rPr lang="en-GB" sz="1500" b="0" baseline="0" dirty="0" err="1" smtClean="0"/>
                        <a:t>rancours</a:t>
                      </a:r>
                      <a:r>
                        <a:rPr lang="en-GB" sz="1500" b="0" baseline="0" dirty="0" smtClean="0"/>
                        <a:t> in the vessel of my peace</a:t>
                      </a:r>
                    </a:p>
                    <a:p>
                      <a:r>
                        <a:rPr lang="en-GB" sz="1500" b="0" baseline="0" dirty="0" smtClean="0"/>
                        <a:t>Only for them; and mine eternal jewel</a:t>
                      </a:r>
                    </a:p>
                    <a:p>
                      <a:r>
                        <a:rPr lang="en-GB" sz="1500" b="0" baseline="0" dirty="0" smtClean="0"/>
                        <a:t>Given to the common enemy of man,</a:t>
                      </a:r>
                    </a:p>
                    <a:p>
                      <a:r>
                        <a:rPr lang="en-GB" sz="1500" b="0" baseline="0" dirty="0" smtClean="0"/>
                        <a:t>To make them kings, the seed of Banquo kings!</a:t>
                      </a:r>
                    </a:p>
                    <a:p>
                      <a:r>
                        <a:rPr lang="en-GB" sz="1500" b="0" baseline="0" dirty="0" smtClean="0"/>
                        <a:t>Rather than so, come fate into the list.</a:t>
                      </a:r>
                    </a:p>
                    <a:p>
                      <a:r>
                        <a:rPr lang="en-GB" sz="1500" b="0" baseline="0" dirty="0" smtClean="0"/>
                        <a:t>And champion me to the utterance! </a:t>
                      </a:r>
                      <a:endParaRPr lang="en-GB" sz="15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530851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3934924"/>
                <a:gridCol w="4499992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3 Scene 2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Lady Macbeth as a character troubled by doubts and fears.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b="1" i="1" baseline="0" dirty="0" smtClean="0"/>
                    </a:p>
                    <a:p>
                      <a:endParaRPr lang="en-GB" sz="1600" b="1" i="1" baseline="0" dirty="0" smtClean="0"/>
                    </a:p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baseline="0" dirty="0" smtClean="0"/>
                        <a:t>Nought's had, all's spent,</a:t>
                      </a:r>
                    </a:p>
                    <a:p>
                      <a:r>
                        <a:rPr lang="en-GB" sz="1600" b="0" baseline="0" dirty="0" smtClean="0"/>
                        <a:t>Where our desire is got without content:</a:t>
                      </a:r>
                    </a:p>
                    <a:p>
                      <a:r>
                        <a:rPr lang="en-GB" sz="1600" b="0" baseline="0" dirty="0" err="1" smtClean="0"/>
                        <a:t>'Tis</a:t>
                      </a:r>
                      <a:r>
                        <a:rPr lang="en-GB" sz="1600" b="0" baseline="0" dirty="0" smtClean="0"/>
                        <a:t> safer to be that which we destroy</a:t>
                      </a:r>
                    </a:p>
                    <a:p>
                      <a:r>
                        <a:rPr lang="en-GB" sz="1600" b="0" baseline="0" dirty="0" smtClean="0"/>
                        <a:t>Than by destruction dwell in doubtful joy.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i="1" baseline="0" dirty="0" smtClean="0"/>
                        <a:t>(Enter MACBETH)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baseline="0" dirty="0" smtClean="0"/>
                        <a:t>How now, my lord! why do you keep alone,</a:t>
                      </a:r>
                    </a:p>
                    <a:p>
                      <a:r>
                        <a:rPr lang="en-GB" sz="1600" b="0" baseline="0" dirty="0" smtClean="0"/>
                        <a:t>Of sorriest fancies your companions making,</a:t>
                      </a:r>
                    </a:p>
                    <a:p>
                      <a:r>
                        <a:rPr lang="en-GB" sz="1600" b="0" baseline="0" dirty="0" smtClean="0"/>
                        <a:t>Using those thoughts which should indeed have died</a:t>
                      </a:r>
                    </a:p>
                    <a:p>
                      <a:r>
                        <a:rPr lang="en-GB" sz="1600" b="0" baseline="0" dirty="0" smtClean="0"/>
                        <a:t>With them they think on? Things without all remedy</a:t>
                      </a:r>
                    </a:p>
                    <a:p>
                      <a:r>
                        <a:rPr lang="en-GB" sz="1600" b="0" baseline="0" dirty="0" smtClean="0"/>
                        <a:t>Should be without regard: what's done is done.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1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23738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3 Scene 2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 as the dominant partner in this relationship.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LADY MACBETH</a:t>
                      </a:r>
                    </a:p>
                    <a:p>
                      <a:r>
                        <a:rPr lang="en-GB" sz="1500" b="0" baseline="0" dirty="0" smtClean="0"/>
                        <a:t>You must leave this.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MACBETH</a:t>
                      </a:r>
                    </a:p>
                    <a:p>
                      <a:r>
                        <a:rPr lang="en-GB" sz="1500" b="0" baseline="0" dirty="0" smtClean="0"/>
                        <a:t>O, full of scorpions is my mind, dear wife!</a:t>
                      </a:r>
                    </a:p>
                    <a:p>
                      <a:r>
                        <a:rPr lang="en-GB" sz="1500" b="0" baseline="0" dirty="0" smtClean="0"/>
                        <a:t>Thou </a:t>
                      </a:r>
                      <a:r>
                        <a:rPr lang="en-GB" sz="1500" b="0" baseline="0" dirty="0" err="1" smtClean="0"/>
                        <a:t>know'st</a:t>
                      </a:r>
                      <a:r>
                        <a:rPr lang="en-GB" sz="1500" b="0" baseline="0" dirty="0" smtClean="0"/>
                        <a:t> that Banquo, and his </a:t>
                      </a:r>
                      <a:r>
                        <a:rPr lang="en-GB" sz="1500" b="0" baseline="0" dirty="0" err="1" smtClean="0"/>
                        <a:t>Fleance</a:t>
                      </a:r>
                      <a:r>
                        <a:rPr lang="en-GB" sz="1500" b="0" baseline="0" dirty="0" smtClean="0"/>
                        <a:t>, lives.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LADY MACBETH</a:t>
                      </a:r>
                    </a:p>
                    <a:p>
                      <a:r>
                        <a:rPr lang="en-GB" sz="1500" b="0" baseline="0" dirty="0" smtClean="0"/>
                        <a:t>But in them nature's copy's not eterne.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MACBETH</a:t>
                      </a:r>
                    </a:p>
                    <a:p>
                      <a:r>
                        <a:rPr lang="en-GB" sz="1500" b="0" baseline="0" dirty="0" smtClean="0"/>
                        <a:t>There's comfort yet; they are assailable;</a:t>
                      </a:r>
                    </a:p>
                    <a:p>
                      <a:r>
                        <a:rPr lang="en-GB" sz="1500" b="0" baseline="0" dirty="0" smtClean="0"/>
                        <a:t>Then be thou jocund: ere the bat hath flown</a:t>
                      </a:r>
                    </a:p>
                    <a:p>
                      <a:r>
                        <a:rPr lang="en-GB" sz="1500" b="0" baseline="0" dirty="0" smtClean="0"/>
                        <a:t>His </a:t>
                      </a:r>
                      <a:r>
                        <a:rPr lang="en-GB" sz="1500" b="0" baseline="0" dirty="0" err="1" smtClean="0"/>
                        <a:t>cloister'd</a:t>
                      </a:r>
                      <a:r>
                        <a:rPr lang="en-GB" sz="1500" b="0" baseline="0" dirty="0" smtClean="0"/>
                        <a:t> flight, ere to black Hecate's summons</a:t>
                      </a:r>
                    </a:p>
                    <a:p>
                      <a:r>
                        <a:rPr lang="en-GB" sz="1500" b="0" baseline="0" dirty="0" smtClean="0"/>
                        <a:t>The shard-borne beetle with his drowsy hums</a:t>
                      </a:r>
                    </a:p>
                    <a:p>
                      <a:r>
                        <a:rPr lang="en-GB" sz="1500" b="0" baseline="0" dirty="0" smtClean="0"/>
                        <a:t>Hath rung night's yawning peal, there shall be done</a:t>
                      </a:r>
                    </a:p>
                    <a:p>
                      <a:r>
                        <a:rPr lang="en-GB" sz="1500" b="0" baseline="0" dirty="0" smtClean="0"/>
                        <a:t>A deed of dreadful note.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LADY MACBETH</a:t>
                      </a:r>
                    </a:p>
                    <a:p>
                      <a:r>
                        <a:rPr lang="en-GB" sz="1500" b="0" baseline="0" dirty="0" smtClean="0"/>
                        <a:t>What's to be done?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MACBETH</a:t>
                      </a:r>
                    </a:p>
                    <a:p>
                      <a:r>
                        <a:rPr lang="en-GB" sz="1500" b="0" baseline="0" dirty="0" smtClean="0"/>
                        <a:t>Be innocent of the knowledge, dearest chuck,</a:t>
                      </a:r>
                    </a:p>
                    <a:p>
                      <a:r>
                        <a:rPr lang="en-GB" sz="1500" b="0" baseline="0" dirty="0" smtClean="0"/>
                        <a:t>Till thou applaud the deed. </a:t>
                      </a:r>
                      <a:endParaRPr lang="en-GB" sz="15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3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80692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078940"/>
                <a:gridCol w="4355976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4 Scene 3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ideas about masculinity in the play.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b="1" baseline="0" dirty="0" smtClean="0"/>
                    </a:p>
                    <a:p>
                      <a:r>
                        <a:rPr lang="en-GB" sz="1500" b="1" i="1" baseline="0" dirty="0" smtClean="0"/>
                        <a:t>MACDUFF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0" baseline="0" dirty="0" smtClean="0"/>
                        <a:t>He has no children. All my pretty ones?</a:t>
                      </a:r>
                    </a:p>
                    <a:p>
                      <a:r>
                        <a:rPr lang="en-GB" sz="1500" b="0" baseline="0" dirty="0" smtClean="0"/>
                        <a:t>Did you say all? O hell-kite! All?</a:t>
                      </a:r>
                    </a:p>
                    <a:p>
                      <a:r>
                        <a:rPr lang="en-GB" sz="1500" b="0" baseline="0" dirty="0" smtClean="0"/>
                        <a:t>What, all my pretty chickens and their dam</a:t>
                      </a:r>
                    </a:p>
                    <a:p>
                      <a:r>
                        <a:rPr lang="en-GB" sz="1500" b="0" baseline="0" dirty="0" smtClean="0"/>
                        <a:t>At one fell swoop?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MALCOLM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0" baseline="0" dirty="0" smtClean="0"/>
                        <a:t>Dispute it like a man.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1" i="1" baseline="0" dirty="0" smtClean="0"/>
                        <a:t>MACDUFF</a:t>
                      </a:r>
                    </a:p>
                    <a:p>
                      <a:endParaRPr lang="en-GB" sz="1500" b="1" baseline="0" dirty="0" smtClean="0"/>
                    </a:p>
                    <a:p>
                      <a:r>
                        <a:rPr lang="en-GB" sz="1500" b="0" baseline="0" dirty="0" smtClean="0"/>
                        <a:t>I shall do so;</a:t>
                      </a:r>
                    </a:p>
                    <a:p>
                      <a:r>
                        <a:rPr lang="en-GB" sz="1500" b="0" baseline="0" dirty="0" smtClean="0"/>
                        <a:t>But I must also feel it as a man:</a:t>
                      </a:r>
                    </a:p>
                    <a:p>
                      <a:r>
                        <a:rPr lang="en-GB" sz="1500" b="0" baseline="0" dirty="0" smtClean="0"/>
                        <a:t>I cannot but remember such things were,</a:t>
                      </a:r>
                    </a:p>
                    <a:p>
                      <a:r>
                        <a:rPr lang="en-GB" sz="1500" b="0" baseline="0" dirty="0" smtClean="0"/>
                        <a:t>That were most precious to me. Did heaven look on,</a:t>
                      </a:r>
                    </a:p>
                    <a:p>
                      <a:r>
                        <a:rPr lang="en-GB" sz="1500" b="0" baseline="0" dirty="0" smtClean="0"/>
                        <a:t>And would not take their part? Sinful Macduff,</a:t>
                      </a:r>
                    </a:p>
                    <a:p>
                      <a:r>
                        <a:rPr lang="en-GB" sz="1500" b="0" baseline="0" dirty="0" smtClean="0"/>
                        <a:t>They were all struck for thee! naught that I am,</a:t>
                      </a:r>
                    </a:p>
                    <a:p>
                      <a:r>
                        <a:rPr lang="en-GB" sz="1500" b="0" baseline="0" dirty="0" smtClean="0"/>
                        <a:t>Not for their own demerits, but for mine,</a:t>
                      </a:r>
                    </a:p>
                    <a:p>
                      <a:r>
                        <a:rPr lang="en-GB" sz="1500" b="0" baseline="0" dirty="0" smtClean="0"/>
                        <a:t>Fell slaughter on their souls. Heaven rest them now!</a:t>
                      </a:r>
                      <a:endParaRPr lang="en-GB" sz="15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3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74010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3862916"/>
                <a:gridCol w="457200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5 Scene 1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</a:t>
                      </a:r>
                      <a:r>
                        <a:rPr lang="en-GB" sz="1400" b="1" dirty="0" smtClean="0"/>
                        <a:t>far Shakespeare presents Lady Macbeth as a weak character.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baseline="0" dirty="0" smtClean="0"/>
                        <a:t>LADY MACBETH</a:t>
                      </a:r>
                    </a:p>
                    <a:p>
                      <a:r>
                        <a:rPr lang="en-GB" sz="1600" b="0" baseline="0" dirty="0" smtClean="0"/>
                        <a:t>The thane of Fife had a wife: where is she now?--</a:t>
                      </a:r>
                    </a:p>
                    <a:p>
                      <a:r>
                        <a:rPr lang="en-GB" sz="1600" b="0" baseline="0" dirty="0" smtClean="0"/>
                        <a:t>What, will these hands ne'er be clean?--No more o'</a:t>
                      </a:r>
                    </a:p>
                    <a:p>
                      <a:r>
                        <a:rPr lang="en-GB" sz="1600" b="0" baseline="0" dirty="0" smtClean="0"/>
                        <a:t>that, my lord, no more o' that: you mar all with</a:t>
                      </a:r>
                    </a:p>
                    <a:p>
                      <a:r>
                        <a:rPr lang="en-GB" sz="1600" b="0" baseline="0" dirty="0" smtClean="0"/>
                        <a:t>this starting.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baseline="0" dirty="0" smtClean="0"/>
                        <a:t>DOCTOR</a:t>
                      </a:r>
                    </a:p>
                    <a:p>
                      <a:r>
                        <a:rPr lang="en-GB" sz="1600" b="0" baseline="0" dirty="0" smtClean="0"/>
                        <a:t>Go to, go to; you have known what you should not.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1" baseline="0" dirty="0" smtClean="0"/>
                        <a:t>GENTLEWOMAN</a:t>
                      </a:r>
                    </a:p>
                    <a:p>
                      <a:r>
                        <a:rPr lang="en-GB" sz="1600" b="0" baseline="0" dirty="0" smtClean="0"/>
                        <a:t>She has spoke what she should not, I am sure of</a:t>
                      </a:r>
                    </a:p>
                    <a:p>
                      <a:r>
                        <a:rPr lang="en-GB" sz="1600" b="0" baseline="0" dirty="0" smtClean="0"/>
                        <a:t>that: heaven knows what she has known.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baseline="0" dirty="0" smtClean="0"/>
                        <a:t>LADY MACBETH</a:t>
                      </a:r>
                    </a:p>
                    <a:p>
                      <a:r>
                        <a:rPr lang="en-GB" sz="1600" b="0" baseline="0" dirty="0" smtClean="0"/>
                        <a:t>Here's the smell of the blood still: all the</a:t>
                      </a:r>
                    </a:p>
                    <a:p>
                      <a:r>
                        <a:rPr lang="en-GB" sz="1600" b="0" baseline="0" dirty="0" smtClean="0"/>
                        <a:t>perfumes of Arabia will not sweeten this little</a:t>
                      </a:r>
                    </a:p>
                    <a:p>
                      <a:r>
                        <a:rPr lang="en-GB" sz="1600" b="0" baseline="0" dirty="0" smtClean="0"/>
                        <a:t>hand. Oh, oh, oh!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baseline="0" dirty="0" smtClean="0"/>
                        <a:t>DOCTOR</a:t>
                      </a:r>
                    </a:p>
                    <a:p>
                      <a:r>
                        <a:rPr lang="en-GB" sz="1600" b="0" baseline="0" dirty="0" smtClean="0"/>
                        <a:t>What a sigh is there! The heart is sorely charged.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baseline="0" dirty="0" smtClean="0"/>
                        <a:t>GENTLEWOMAN</a:t>
                      </a:r>
                    </a:p>
                    <a:p>
                      <a:r>
                        <a:rPr lang="en-GB" sz="1600" b="0" baseline="0" dirty="0" smtClean="0"/>
                        <a:t>I would not have such a heart in my bosom for the</a:t>
                      </a:r>
                    </a:p>
                    <a:p>
                      <a:r>
                        <a:rPr lang="en-GB" sz="1600" b="0" baseline="0" dirty="0" smtClean="0"/>
                        <a:t>dignity of the whole body.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3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438041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3862916"/>
                <a:gridCol w="457200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5 </a:t>
                      </a:r>
                      <a:r>
                        <a:rPr lang="en-GB" sz="1400" b="1" smtClean="0"/>
                        <a:t>Scene 8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</a:t>
                      </a:r>
                      <a:r>
                        <a:rPr lang="en-GB" sz="1400" b="1" dirty="0" smtClean="0"/>
                        <a:t>how Shakespeare presents Macbeth as tragic</a:t>
                      </a:r>
                      <a:r>
                        <a:rPr lang="en-GB" sz="1400" b="1" baseline="0" dirty="0" smtClean="0"/>
                        <a:t> hero.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i="1" baseline="0" dirty="0" smtClean="0"/>
                        <a:t>MACBETH </a:t>
                      </a:r>
                    </a:p>
                    <a:p>
                      <a:r>
                        <a:rPr lang="en-GB" sz="1400" b="0" baseline="0" dirty="0" smtClean="0"/>
                        <a:t>I bear a charmed life, which must not yield,</a:t>
                      </a:r>
                    </a:p>
                    <a:p>
                      <a:r>
                        <a:rPr lang="en-GB" sz="1400" b="0" baseline="0" dirty="0" smtClean="0"/>
                        <a:t>To one of woman born.</a:t>
                      </a:r>
                    </a:p>
                    <a:p>
                      <a:r>
                        <a:rPr lang="en-GB" sz="1400" b="1" i="1" baseline="0" dirty="0" smtClean="0"/>
                        <a:t>MACDUFF</a:t>
                      </a:r>
                    </a:p>
                    <a:p>
                      <a:r>
                        <a:rPr lang="en-GB" sz="1400" b="0" baseline="0" dirty="0" smtClean="0"/>
                        <a:t>Despair thy charm;</a:t>
                      </a:r>
                    </a:p>
                    <a:p>
                      <a:r>
                        <a:rPr lang="en-GB" sz="1400" b="0" baseline="0" dirty="0" smtClean="0"/>
                        <a:t>And let the angel whom thou still hast served</a:t>
                      </a:r>
                    </a:p>
                    <a:p>
                      <a:r>
                        <a:rPr lang="en-GB" sz="1400" b="0" baseline="0" dirty="0" smtClean="0"/>
                        <a:t>Tell thee, Macduff was from his mother's womb</a:t>
                      </a:r>
                    </a:p>
                    <a:p>
                      <a:r>
                        <a:rPr lang="en-GB" sz="1400" b="0" baseline="0" dirty="0" smtClean="0"/>
                        <a:t>Untimely </a:t>
                      </a:r>
                      <a:r>
                        <a:rPr lang="en-GB" sz="1400" b="0" baseline="0" dirty="0" err="1" smtClean="0"/>
                        <a:t>ripp'd</a:t>
                      </a:r>
                      <a:r>
                        <a:rPr lang="en-GB" sz="1400" b="0" baseline="0" dirty="0" smtClean="0"/>
                        <a:t>.</a:t>
                      </a:r>
                    </a:p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r>
                        <a:rPr lang="en-GB" sz="1400" b="0" baseline="0" dirty="0" smtClean="0"/>
                        <a:t>Accursed be that tongue that tells me so,</a:t>
                      </a:r>
                    </a:p>
                    <a:p>
                      <a:r>
                        <a:rPr lang="en-GB" sz="1400" b="0" baseline="0" dirty="0" smtClean="0"/>
                        <a:t>For it hath </a:t>
                      </a:r>
                      <a:r>
                        <a:rPr lang="en-GB" sz="1400" b="0" baseline="0" dirty="0" err="1" smtClean="0"/>
                        <a:t>cow'd</a:t>
                      </a:r>
                      <a:r>
                        <a:rPr lang="en-GB" sz="1400" b="0" baseline="0" dirty="0" smtClean="0"/>
                        <a:t> my better part of man!</a:t>
                      </a:r>
                    </a:p>
                    <a:p>
                      <a:r>
                        <a:rPr lang="en-GB" sz="1400" b="0" baseline="0" dirty="0" smtClean="0"/>
                        <a:t>And be these juggling fiends no more believed,</a:t>
                      </a:r>
                    </a:p>
                    <a:p>
                      <a:r>
                        <a:rPr lang="en-GB" sz="1400" b="0" baseline="0" dirty="0" smtClean="0"/>
                        <a:t>That palter with us in a double sense;</a:t>
                      </a:r>
                    </a:p>
                    <a:p>
                      <a:r>
                        <a:rPr lang="en-GB" sz="1400" b="0" baseline="0" dirty="0" smtClean="0"/>
                        <a:t>That keep the word of promise to our ear,</a:t>
                      </a:r>
                    </a:p>
                    <a:p>
                      <a:r>
                        <a:rPr lang="en-GB" sz="1400" b="0" baseline="0" dirty="0" smtClean="0"/>
                        <a:t>And break it to our hope. I'll not fight with thee.</a:t>
                      </a:r>
                    </a:p>
                    <a:p>
                      <a:r>
                        <a:rPr lang="en-GB" sz="1400" b="1" i="1" baseline="0" dirty="0" smtClean="0"/>
                        <a:t>MACDUFF</a:t>
                      </a:r>
                    </a:p>
                    <a:p>
                      <a:r>
                        <a:rPr lang="en-GB" sz="1400" b="0" baseline="0" dirty="0" smtClean="0"/>
                        <a:t>Then yield thee, coward,</a:t>
                      </a:r>
                    </a:p>
                    <a:p>
                      <a:r>
                        <a:rPr lang="en-GB" sz="1400" b="0" baseline="0" dirty="0" smtClean="0"/>
                        <a:t>And live to be the show and gaze o' the time:</a:t>
                      </a:r>
                    </a:p>
                    <a:p>
                      <a:r>
                        <a:rPr lang="en-GB" sz="1400" b="0" baseline="0" dirty="0" smtClean="0"/>
                        <a:t>We'll have thee, as our rarer monsters are,</a:t>
                      </a:r>
                    </a:p>
                    <a:p>
                      <a:r>
                        <a:rPr lang="en-GB" sz="1400" b="0" baseline="0" dirty="0" smtClean="0"/>
                        <a:t>Painted on a pole, and </a:t>
                      </a:r>
                      <a:r>
                        <a:rPr lang="en-GB" sz="1400" b="0" baseline="0" dirty="0" err="1" smtClean="0"/>
                        <a:t>underwrit</a:t>
                      </a:r>
                      <a:r>
                        <a:rPr lang="en-GB" sz="1400" b="0" baseline="0" dirty="0" smtClean="0"/>
                        <a:t>,</a:t>
                      </a:r>
                    </a:p>
                    <a:p>
                      <a:r>
                        <a:rPr lang="en-GB" sz="1400" b="0" baseline="0" dirty="0" smtClean="0"/>
                        <a:t>'Here may you see the tyrant.'</a:t>
                      </a:r>
                    </a:p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r>
                        <a:rPr lang="en-GB" sz="1400" b="0" baseline="0" dirty="0" smtClean="0"/>
                        <a:t>I will not yield,</a:t>
                      </a:r>
                    </a:p>
                    <a:p>
                      <a:r>
                        <a:rPr lang="en-GB" sz="1400" b="0" baseline="0" dirty="0" smtClean="0"/>
                        <a:t>To kiss the ground before young Malcolm's feet,</a:t>
                      </a:r>
                    </a:p>
                    <a:p>
                      <a:r>
                        <a:rPr lang="en-GB" sz="1400" b="0" baseline="0" dirty="0" smtClean="0"/>
                        <a:t>And to be baited with the rabble's curse.</a:t>
                      </a:r>
                    </a:p>
                    <a:p>
                      <a:r>
                        <a:rPr lang="en-GB" sz="1400" b="0" baseline="0" dirty="0" smtClean="0"/>
                        <a:t>Though </a:t>
                      </a:r>
                      <a:r>
                        <a:rPr lang="en-GB" sz="1400" b="0" baseline="0" dirty="0" err="1" smtClean="0"/>
                        <a:t>Birnam</a:t>
                      </a:r>
                      <a:r>
                        <a:rPr lang="en-GB" sz="1400" b="0" baseline="0" dirty="0" smtClean="0"/>
                        <a:t> wood be come to </a:t>
                      </a:r>
                      <a:r>
                        <a:rPr lang="en-GB" sz="1400" b="0" baseline="0" dirty="0" err="1" smtClean="0"/>
                        <a:t>Dunsinane</a:t>
                      </a:r>
                      <a:r>
                        <a:rPr lang="en-GB" sz="1400" b="0" baseline="0" dirty="0" smtClean="0"/>
                        <a:t>,</a:t>
                      </a:r>
                    </a:p>
                    <a:p>
                      <a:r>
                        <a:rPr lang="en-GB" sz="1400" b="0" baseline="0" dirty="0" smtClean="0"/>
                        <a:t>And thou opposed, being of no woman born,</a:t>
                      </a:r>
                    </a:p>
                    <a:p>
                      <a:r>
                        <a:rPr lang="en-GB" sz="1400" b="0" baseline="0" dirty="0" smtClean="0"/>
                        <a:t>Yet I will try the last. Before my body</a:t>
                      </a:r>
                    </a:p>
                    <a:p>
                      <a:r>
                        <a:rPr lang="en-GB" sz="1400" b="0" baseline="0" dirty="0" smtClean="0"/>
                        <a:t>I throw my warlike shield. Lay on, Macduff,</a:t>
                      </a:r>
                    </a:p>
                    <a:p>
                      <a:r>
                        <a:rPr lang="en-GB" sz="1400" b="0" baseline="0" dirty="0" smtClean="0"/>
                        <a:t>And </a:t>
                      </a:r>
                      <a:r>
                        <a:rPr lang="en-GB" sz="1400" b="0" baseline="0" dirty="0" err="1" smtClean="0"/>
                        <a:t>damn'd</a:t>
                      </a:r>
                      <a:r>
                        <a:rPr lang="en-GB" sz="1400" b="0" baseline="0" dirty="0" smtClean="0"/>
                        <a:t> be him that first cries, 'Hold, enough!</a:t>
                      </a:r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12819"/>
              </p:ext>
            </p:extLst>
          </p:nvPr>
        </p:nvGraphicFramePr>
        <p:xfrm>
          <a:off x="0" y="0"/>
          <a:ext cx="9144000" cy="6885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22956"/>
                <a:gridCol w="421196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</a:t>
                      </a:r>
                      <a:r>
                        <a:rPr lang="en-GB" sz="1400" b="1" baseline="0" dirty="0" smtClean="0"/>
                        <a:t> 1 Scene 3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 as a</a:t>
                      </a:r>
                      <a:r>
                        <a:rPr lang="en-GB" sz="1400" b="1" baseline="0" dirty="0" smtClean="0"/>
                        <a:t> character tortured by his own ambition.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b="1" i="1" baseline="0" dirty="0" smtClean="0"/>
                    </a:p>
                    <a:p>
                      <a:endParaRPr lang="en-GB" sz="1600" b="1" i="1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baseline="0" dirty="0" smtClean="0"/>
                        <a:t>This supernatural soliciting</a:t>
                      </a:r>
                    </a:p>
                    <a:p>
                      <a:r>
                        <a:rPr lang="en-GB" sz="1600" b="0" baseline="0" dirty="0" smtClean="0"/>
                        <a:t>Cannot be ill, cannot be good: if ill,</a:t>
                      </a:r>
                    </a:p>
                    <a:p>
                      <a:r>
                        <a:rPr lang="en-GB" sz="1600" b="0" baseline="0" dirty="0" smtClean="0"/>
                        <a:t>Why hath it given me earnest of success,</a:t>
                      </a:r>
                    </a:p>
                    <a:p>
                      <a:r>
                        <a:rPr lang="en-GB" sz="1600" b="0" baseline="0" dirty="0" smtClean="0"/>
                        <a:t>Commencing in a truth? I am thane of Cawdor:</a:t>
                      </a:r>
                    </a:p>
                    <a:p>
                      <a:r>
                        <a:rPr lang="en-GB" sz="1600" b="0" baseline="0" dirty="0" smtClean="0"/>
                        <a:t>If good, why do I yield to that suggestion</a:t>
                      </a:r>
                    </a:p>
                    <a:p>
                      <a:r>
                        <a:rPr lang="en-GB" sz="1600" b="0" baseline="0" dirty="0" smtClean="0"/>
                        <a:t>Whose horrid image doth unfix my hair</a:t>
                      </a:r>
                    </a:p>
                    <a:p>
                      <a:r>
                        <a:rPr lang="en-GB" sz="1600" b="0" baseline="0" dirty="0" smtClean="0"/>
                        <a:t>And make my seated heart knock at my ribs,</a:t>
                      </a:r>
                    </a:p>
                    <a:p>
                      <a:r>
                        <a:rPr lang="en-GB" sz="1600" b="0" baseline="0" dirty="0" smtClean="0"/>
                        <a:t>Against the use of nature? Present fears</a:t>
                      </a:r>
                    </a:p>
                    <a:p>
                      <a:r>
                        <a:rPr lang="en-GB" sz="1600" b="0" baseline="0" dirty="0" smtClean="0"/>
                        <a:t>Are less than horrible imaginings:</a:t>
                      </a:r>
                    </a:p>
                    <a:p>
                      <a:r>
                        <a:rPr lang="en-GB" sz="1600" b="0" baseline="0" dirty="0" smtClean="0"/>
                        <a:t>My thought, whose murder yet is but fantastical,</a:t>
                      </a:r>
                    </a:p>
                    <a:p>
                      <a:r>
                        <a:rPr lang="en-GB" sz="1600" b="0" baseline="0" dirty="0" smtClean="0"/>
                        <a:t>Shakes so my single state of man that function</a:t>
                      </a:r>
                    </a:p>
                    <a:p>
                      <a:r>
                        <a:rPr lang="en-GB" sz="1600" b="0" baseline="0" dirty="0" smtClean="0"/>
                        <a:t>Is </a:t>
                      </a:r>
                      <a:r>
                        <a:rPr lang="en-GB" sz="1600" b="0" baseline="0" dirty="0" err="1" smtClean="0"/>
                        <a:t>smother'd</a:t>
                      </a:r>
                      <a:r>
                        <a:rPr lang="en-GB" sz="1600" b="0" baseline="0" dirty="0" smtClean="0"/>
                        <a:t> in surmise, and nothing is</a:t>
                      </a:r>
                    </a:p>
                    <a:p>
                      <a:r>
                        <a:rPr lang="en-GB" sz="1600" b="0" baseline="0" dirty="0" smtClean="0"/>
                        <a:t>But what is not.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49342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6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9072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006932"/>
                <a:gridCol w="4427984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5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ideas</a:t>
                      </a:r>
                      <a:r>
                        <a:rPr lang="en-GB" sz="1400" b="1" baseline="0" dirty="0" smtClean="0"/>
                        <a:t> about ambition in the play.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400" b="0" baseline="0" dirty="0" smtClean="0"/>
                        <a:t>Glamis thou art, and Cawdor; and shalt be</a:t>
                      </a:r>
                    </a:p>
                    <a:p>
                      <a:r>
                        <a:rPr lang="en-GB" sz="1400" b="0" baseline="0" dirty="0" smtClean="0"/>
                        <a:t>What thou art promised: yet do I fear thy nature;</a:t>
                      </a:r>
                    </a:p>
                    <a:p>
                      <a:r>
                        <a:rPr lang="en-GB" sz="1400" b="0" baseline="0" dirty="0" smtClean="0"/>
                        <a:t>It is too full o' the milk of human kindness</a:t>
                      </a:r>
                    </a:p>
                    <a:p>
                      <a:r>
                        <a:rPr lang="en-GB" sz="1400" b="0" baseline="0" dirty="0" smtClean="0"/>
                        <a:t>To catch the nearest way: thou wouldst be great;</a:t>
                      </a:r>
                    </a:p>
                    <a:p>
                      <a:r>
                        <a:rPr lang="en-GB" sz="1400" b="0" baseline="0" dirty="0" smtClean="0"/>
                        <a:t>Art not without ambition, but without</a:t>
                      </a:r>
                    </a:p>
                    <a:p>
                      <a:r>
                        <a:rPr lang="en-GB" sz="1400" b="0" baseline="0" dirty="0" smtClean="0"/>
                        <a:t>The illness should attend it: what thou wouldst highly,</a:t>
                      </a:r>
                    </a:p>
                    <a:p>
                      <a:r>
                        <a:rPr lang="en-GB" sz="1400" b="0" baseline="0" dirty="0" smtClean="0"/>
                        <a:t>That wouldst thou holily; wouldst not play false,</a:t>
                      </a:r>
                    </a:p>
                    <a:p>
                      <a:r>
                        <a:rPr lang="en-GB" sz="1400" b="0" baseline="0" dirty="0" smtClean="0"/>
                        <a:t>And yet wouldst wrongly win: </a:t>
                      </a:r>
                      <a:r>
                        <a:rPr lang="en-GB" sz="1400" b="0" baseline="0" dirty="0" err="1" smtClean="0"/>
                        <a:t>thou'ldst</a:t>
                      </a:r>
                      <a:r>
                        <a:rPr lang="en-GB" sz="1400" b="0" baseline="0" dirty="0" smtClean="0"/>
                        <a:t> have, great Glamis,</a:t>
                      </a:r>
                    </a:p>
                    <a:p>
                      <a:r>
                        <a:rPr lang="en-GB" sz="1400" b="0" baseline="0" dirty="0" smtClean="0"/>
                        <a:t>That which cries 'Thus thou must do, if thou have it;</a:t>
                      </a:r>
                    </a:p>
                    <a:p>
                      <a:r>
                        <a:rPr lang="en-GB" sz="1400" b="0" baseline="0" dirty="0" smtClean="0"/>
                        <a:t>And that which rather thou dost fear to do</a:t>
                      </a:r>
                    </a:p>
                    <a:p>
                      <a:r>
                        <a:rPr lang="en-GB" sz="1400" b="0" baseline="0" dirty="0" smtClean="0"/>
                        <a:t>Than </a:t>
                      </a:r>
                      <a:r>
                        <a:rPr lang="en-GB" sz="1400" b="0" baseline="0" dirty="0" err="1" smtClean="0"/>
                        <a:t>wishest</a:t>
                      </a:r>
                      <a:r>
                        <a:rPr lang="en-GB" sz="1400" b="0" baseline="0" dirty="0" smtClean="0"/>
                        <a:t> should be undone.' </a:t>
                      </a:r>
                      <a:r>
                        <a:rPr lang="en-GB" sz="1400" b="0" baseline="0" dirty="0" err="1" smtClean="0"/>
                        <a:t>Hie</a:t>
                      </a:r>
                      <a:r>
                        <a:rPr lang="en-GB" sz="1400" b="0" baseline="0" dirty="0" smtClean="0"/>
                        <a:t> thee hither,</a:t>
                      </a:r>
                    </a:p>
                    <a:p>
                      <a:r>
                        <a:rPr lang="en-GB" sz="1400" b="0" baseline="0" dirty="0" smtClean="0"/>
                        <a:t>That I may pour my spirits in thine ear;</a:t>
                      </a:r>
                    </a:p>
                    <a:p>
                      <a:r>
                        <a:rPr lang="en-GB" sz="1400" b="0" baseline="0" dirty="0" smtClean="0"/>
                        <a:t>And chastise with the valour of my tongue</a:t>
                      </a:r>
                    </a:p>
                    <a:p>
                      <a:r>
                        <a:rPr lang="en-GB" sz="1400" b="0" baseline="0" dirty="0" smtClean="0"/>
                        <a:t>All that impedes thee from the golden round,</a:t>
                      </a:r>
                    </a:p>
                    <a:p>
                      <a:r>
                        <a:rPr lang="en-GB" sz="1400" b="0" baseline="0" dirty="0" smtClean="0"/>
                        <a:t>Which fate and metaphysical aid doth seem</a:t>
                      </a:r>
                    </a:p>
                    <a:p>
                      <a:r>
                        <a:rPr lang="en-GB" sz="1400" b="0" baseline="0" dirty="0" smtClean="0"/>
                        <a:t>To have thee </a:t>
                      </a:r>
                      <a:r>
                        <a:rPr lang="en-GB" sz="1400" b="0" baseline="0" dirty="0" err="1" smtClean="0"/>
                        <a:t>crown'd</a:t>
                      </a:r>
                      <a:r>
                        <a:rPr lang="en-GB" sz="1400" b="0" baseline="0" dirty="0" smtClean="0"/>
                        <a:t> withal.</a:t>
                      </a:r>
                      <a:endParaRPr lang="en-GB" sz="14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55511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078940"/>
                <a:gridCol w="4355976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5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Lady Macbeth as a “fiend-like queen”. (fiendish = devilish)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baseline="0" dirty="0" smtClean="0"/>
                        <a:t>The raven himself is hoarse</a:t>
                      </a:r>
                    </a:p>
                    <a:p>
                      <a:r>
                        <a:rPr lang="en-GB" sz="1600" b="0" baseline="0" dirty="0" smtClean="0"/>
                        <a:t>That croaks the fatal entrance of Duncan</a:t>
                      </a:r>
                    </a:p>
                    <a:p>
                      <a:r>
                        <a:rPr lang="en-GB" sz="1600" b="0" baseline="0" dirty="0" smtClean="0"/>
                        <a:t>Under my battlements. Come, you spirits</a:t>
                      </a:r>
                    </a:p>
                    <a:p>
                      <a:r>
                        <a:rPr lang="en-GB" sz="1600" b="0" baseline="0" dirty="0" smtClean="0"/>
                        <a:t>That tend on mortal thoughts, unsex me here,</a:t>
                      </a:r>
                    </a:p>
                    <a:p>
                      <a:r>
                        <a:rPr lang="en-GB" sz="1600" b="0" baseline="0" dirty="0" smtClean="0"/>
                        <a:t>And fill me from the crown to the toe top-full</a:t>
                      </a:r>
                    </a:p>
                    <a:p>
                      <a:r>
                        <a:rPr lang="en-GB" sz="1600" b="0" baseline="0" dirty="0" smtClean="0"/>
                        <a:t>Of direst cruelty! make thick my blood;</a:t>
                      </a:r>
                    </a:p>
                    <a:p>
                      <a:r>
                        <a:rPr lang="en-GB" sz="1600" b="0" baseline="0" dirty="0" smtClean="0"/>
                        <a:t>Stop up the access and passage to remorse,</a:t>
                      </a:r>
                    </a:p>
                    <a:p>
                      <a:r>
                        <a:rPr lang="en-GB" sz="1600" b="0" baseline="0" dirty="0" smtClean="0"/>
                        <a:t>That no compunctious </a:t>
                      </a:r>
                      <a:r>
                        <a:rPr lang="en-GB" sz="1600" b="0" baseline="0" dirty="0" err="1" smtClean="0"/>
                        <a:t>visitings</a:t>
                      </a:r>
                      <a:r>
                        <a:rPr lang="en-GB" sz="1600" b="0" baseline="0" dirty="0" smtClean="0"/>
                        <a:t> of nature</a:t>
                      </a:r>
                    </a:p>
                    <a:p>
                      <a:r>
                        <a:rPr lang="en-GB" sz="1600" b="0" baseline="0" dirty="0" smtClean="0"/>
                        <a:t>Shake my fell purpose, nor keep peace between</a:t>
                      </a:r>
                    </a:p>
                    <a:p>
                      <a:r>
                        <a:rPr lang="en-GB" sz="1600" b="0" baseline="0" dirty="0" smtClean="0"/>
                        <a:t>The effect and it! Come to my woman's breasts,</a:t>
                      </a:r>
                    </a:p>
                    <a:p>
                      <a:r>
                        <a:rPr lang="en-GB" sz="1600" b="0" baseline="0" dirty="0" smtClean="0"/>
                        <a:t>And take my milk for gall, you </a:t>
                      </a:r>
                      <a:r>
                        <a:rPr lang="en-GB" sz="1600" b="0" baseline="0" dirty="0" err="1" smtClean="0"/>
                        <a:t>murd’ring</a:t>
                      </a:r>
                      <a:r>
                        <a:rPr lang="en-GB" sz="1600" b="0" baseline="0" dirty="0" smtClean="0"/>
                        <a:t> ministers,</a:t>
                      </a:r>
                    </a:p>
                    <a:p>
                      <a:r>
                        <a:rPr lang="en-GB" sz="1600" b="0" baseline="0" dirty="0" smtClean="0"/>
                        <a:t>Wherever in your sightless substances</a:t>
                      </a:r>
                    </a:p>
                    <a:p>
                      <a:r>
                        <a:rPr lang="en-GB" sz="1600" b="0" baseline="0" dirty="0" smtClean="0"/>
                        <a:t>You wait on nature's mischief! Come, thick night,</a:t>
                      </a:r>
                    </a:p>
                    <a:p>
                      <a:r>
                        <a:rPr lang="en-GB" sz="1600" b="0" baseline="0" dirty="0" smtClean="0"/>
                        <a:t>And pall thee in the </a:t>
                      </a:r>
                      <a:r>
                        <a:rPr lang="en-GB" sz="1600" b="0" baseline="0" dirty="0" err="1" smtClean="0"/>
                        <a:t>dunnest</a:t>
                      </a:r>
                      <a:r>
                        <a:rPr lang="en-GB" sz="1600" b="0" baseline="0" dirty="0" smtClean="0"/>
                        <a:t> smoke of hell,</a:t>
                      </a:r>
                    </a:p>
                    <a:p>
                      <a:r>
                        <a:rPr lang="en-GB" sz="1600" b="0" baseline="0" dirty="0" smtClean="0"/>
                        <a:t>That my keen knife see not the wound it makes,</a:t>
                      </a:r>
                    </a:p>
                    <a:p>
                      <a:r>
                        <a:rPr lang="en-GB" sz="1600" b="0" baseline="0" dirty="0" smtClean="0"/>
                        <a:t>Nor heaven peep through the blanket of the dark,</a:t>
                      </a:r>
                    </a:p>
                    <a:p>
                      <a:r>
                        <a:rPr lang="en-GB" sz="1600" b="0" baseline="0" dirty="0" smtClean="0"/>
                        <a:t>To cry 'Hold, hold!'</a:t>
                      </a:r>
                    </a:p>
                    <a:p>
                      <a:endParaRPr lang="en-GB" sz="1600" b="1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267541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5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Lady Macbeth as the dominant partner in this relationship.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0" baseline="0" dirty="0" smtClean="0"/>
                        <a:t>O, never</a:t>
                      </a:r>
                    </a:p>
                    <a:p>
                      <a:r>
                        <a:rPr lang="en-GB" sz="1600" b="0" baseline="0" dirty="0" smtClean="0"/>
                        <a:t>Shall sun that morrow see!</a:t>
                      </a:r>
                    </a:p>
                    <a:p>
                      <a:r>
                        <a:rPr lang="en-GB" sz="1600" b="0" baseline="0" dirty="0" smtClean="0"/>
                        <a:t>Your face, my thane, is as a book where men</a:t>
                      </a:r>
                    </a:p>
                    <a:p>
                      <a:r>
                        <a:rPr lang="en-GB" sz="1600" b="0" baseline="0" dirty="0" smtClean="0"/>
                        <a:t>May read strange matters. To beguile the time,</a:t>
                      </a:r>
                    </a:p>
                    <a:p>
                      <a:r>
                        <a:rPr lang="en-GB" sz="1600" b="0" baseline="0" dirty="0" smtClean="0"/>
                        <a:t>Look like the time; bear welcome in your eye,</a:t>
                      </a:r>
                    </a:p>
                    <a:p>
                      <a:r>
                        <a:rPr lang="en-GB" sz="1600" b="0" baseline="0" dirty="0" smtClean="0"/>
                        <a:t>Your hand, your tongue: look like the innocent flower,</a:t>
                      </a:r>
                    </a:p>
                    <a:p>
                      <a:r>
                        <a:rPr lang="en-GB" sz="1600" b="0" baseline="0" dirty="0" smtClean="0"/>
                        <a:t>But be the serpent </a:t>
                      </a:r>
                      <a:r>
                        <a:rPr lang="en-GB" sz="1600" b="0" baseline="0" dirty="0" err="1" smtClean="0"/>
                        <a:t>under't</a:t>
                      </a:r>
                      <a:r>
                        <a:rPr lang="en-GB" sz="1600" b="0" baseline="0" dirty="0" smtClean="0"/>
                        <a:t>. He that's coming</a:t>
                      </a:r>
                    </a:p>
                    <a:p>
                      <a:r>
                        <a:rPr lang="en-GB" sz="1600" b="0" baseline="0" dirty="0" smtClean="0"/>
                        <a:t>Must be provided for: and you shall put</a:t>
                      </a:r>
                    </a:p>
                    <a:p>
                      <a:r>
                        <a:rPr lang="en-GB" sz="1600" b="0" baseline="0" dirty="0" smtClean="0"/>
                        <a:t>This night's great business into my dispatch;</a:t>
                      </a:r>
                    </a:p>
                    <a:p>
                      <a:r>
                        <a:rPr lang="en-GB" sz="1600" b="0" baseline="0" dirty="0" smtClean="0"/>
                        <a:t>Which shall to all our nights and days to come</a:t>
                      </a:r>
                    </a:p>
                    <a:p>
                      <a:r>
                        <a:rPr lang="en-GB" sz="1600" b="0" baseline="0" dirty="0" smtClean="0"/>
                        <a:t>Give solely sovereign sway and </a:t>
                      </a:r>
                      <a:r>
                        <a:rPr lang="en-GB" sz="1600" b="0" baseline="0" dirty="0" err="1" smtClean="0"/>
                        <a:t>masterdom</a:t>
                      </a:r>
                      <a:r>
                        <a:rPr lang="en-GB" sz="1600" b="0" baseline="0" dirty="0" smtClean="0"/>
                        <a:t>.</a:t>
                      </a:r>
                    </a:p>
                    <a:p>
                      <a:endParaRPr lang="en-GB" sz="1600" b="1" i="1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0" baseline="0" dirty="0" smtClean="0"/>
                        <a:t>We will speak further.</a:t>
                      </a:r>
                    </a:p>
                    <a:p>
                      <a:endParaRPr lang="en-GB" sz="1600" b="1" i="1" baseline="0" dirty="0" smtClean="0"/>
                    </a:p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0" baseline="0" dirty="0" smtClean="0"/>
                        <a:t>Only look up clear;</a:t>
                      </a:r>
                    </a:p>
                    <a:p>
                      <a:r>
                        <a:rPr lang="en-GB" sz="1600" b="0" baseline="0" dirty="0" smtClean="0"/>
                        <a:t>To alter favour ever is to fear:</a:t>
                      </a:r>
                    </a:p>
                    <a:p>
                      <a:r>
                        <a:rPr lang="en-GB" sz="1600" b="0" baseline="0" dirty="0" smtClean="0"/>
                        <a:t>Leave all the rest to me.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5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08782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</a:t>
                      </a:r>
                      <a:r>
                        <a:rPr lang="en-GB" sz="1400" b="1" baseline="0" dirty="0" smtClean="0"/>
                        <a:t> 6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Duncan</a:t>
                      </a:r>
                      <a:r>
                        <a:rPr lang="en-GB" sz="1400" b="1" baseline="0" dirty="0" smtClean="0"/>
                        <a:t> as a model of kingship in the play.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i="1" baseline="0" dirty="0" smtClean="0"/>
                        <a:t>DUNCAN</a:t>
                      </a:r>
                    </a:p>
                    <a:p>
                      <a:r>
                        <a:rPr lang="en-GB" sz="1600" b="0" baseline="0" dirty="0" smtClean="0"/>
                        <a:t>See, see, our </a:t>
                      </a:r>
                      <a:r>
                        <a:rPr lang="en-GB" sz="1600" b="0" baseline="0" dirty="0" err="1" smtClean="0"/>
                        <a:t>honour'd</a:t>
                      </a:r>
                      <a:r>
                        <a:rPr lang="en-GB" sz="1600" b="0" baseline="0" dirty="0" smtClean="0"/>
                        <a:t> hostess!</a:t>
                      </a:r>
                    </a:p>
                    <a:p>
                      <a:r>
                        <a:rPr lang="en-GB" sz="1600" b="0" baseline="0" dirty="0" smtClean="0"/>
                        <a:t>The love that follows us sometime is our trouble,</a:t>
                      </a:r>
                    </a:p>
                    <a:p>
                      <a:r>
                        <a:rPr lang="en-GB" sz="1600" b="0" baseline="0" dirty="0" smtClean="0"/>
                        <a:t>Which still we thank as love. Herein I teach you</a:t>
                      </a:r>
                    </a:p>
                    <a:p>
                      <a:r>
                        <a:rPr lang="en-GB" sz="1600" b="0" baseline="0" dirty="0" smtClean="0"/>
                        <a:t>How you shall bid God '</a:t>
                      </a:r>
                      <a:r>
                        <a:rPr lang="en-GB" sz="1600" b="0" baseline="0" dirty="0" err="1" smtClean="0"/>
                        <a:t>ild</a:t>
                      </a:r>
                      <a:r>
                        <a:rPr lang="en-GB" sz="1600" b="0" baseline="0" dirty="0" smtClean="0"/>
                        <a:t> us for your pains,</a:t>
                      </a:r>
                    </a:p>
                    <a:p>
                      <a:r>
                        <a:rPr lang="en-GB" sz="1600" b="0" baseline="0" dirty="0" smtClean="0"/>
                        <a:t>And thank us for your trouble.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1" i="1" baseline="0" dirty="0" smtClean="0"/>
                        <a:t>LADY MACBETH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0" baseline="0" dirty="0" smtClean="0"/>
                        <a:t>All our service</a:t>
                      </a:r>
                    </a:p>
                    <a:p>
                      <a:r>
                        <a:rPr lang="en-GB" sz="1600" b="0" baseline="0" dirty="0" smtClean="0"/>
                        <a:t>In every point twice done and then done double</a:t>
                      </a:r>
                    </a:p>
                    <a:p>
                      <a:r>
                        <a:rPr lang="en-GB" sz="1600" b="0" baseline="0" dirty="0" smtClean="0"/>
                        <a:t>Were poor and single business to contend</a:t>
                      </a:r>
                    </a:p>
                    <a:p>
                      <a:r>
                        <a:rPr lang="en-GB" sz="1600" b="0" baseline="0" dirty="0" smtClean="0"/>
                        <a:t>Against those honours deep and broad wherewith</a:t>
                      </a:r>
                    </a:p>
                    <a:p>
                      <a:r>
                        <a:rPr lang="en-GB" sz="1600" b="0" baseline="0" dirty="0" smtClean="0"/>
                        <a:t>Your majesty loads our house: for those of old,</a:t>
                      </a:r>
                    </a:p>
                    <a:p>
                      <a:r>
                        <a:rPr lang="en-GB" sz="1600" b="0" baseline="0" dirty="0" smtClean="0"/>
                        <a:t>And the late dignities </a:t>
                      </a:r>
                      <a:r>
                        <a:rPr lang="en-GB" sz="1600" b="0" baseline="0" dirty="0" err="1" smtClean="0"/>
                        <a:t>heap'd</a:t>
                      </a:r>
                      <a:r>
                        <a:rPr lang="en-GB" sz="1600" b="0" baseline="0" dirty="0" smtClean="0"/>
                        <a:t> up to them,</a:t>
                      </a:r>
                    </a:p>
                    <a:p>
                      <a:r>
                        <a:rPr lang="en-GB" sz="1600" b="0" baseline="0" dirty="0" smtClean="0"/>
                        <a:t>We rest your hermits.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i="1" baseline="0" dirty="0" smtClean="0"/>
                        <a:t>DUNCAN</a:t>
                      </a:r>
                    </a:p>
                    <a:p>
                      <a:r>
                        <a:rPr lang="en-GB" sz="1600" b="0" baseline="0" dirty="0" smtClean="0"/>
                        <a:t>Where's the thane of Cawdor?</a:t>
                      </a:r>
                    </a:p>
                    <a:p>
                      <a:r>
                        <a:rPr lang="en-GB" sz="1600" b="0" baseline="0" dirty="0" smtClean="0"/>
                        <a:t>We coursed him at the heels, and had a purpose</a:t>
                      </a:r>
                    </a:p>
                    <a:p>
                      <a:r>
                        <a:rPr lang="en-GB" sz="1600" b="0" baseline="0" dirty="0" smtClean="0"/>
                        <a:t>To be his purveyor: but he rides well;</a:t>
                      </a:r>
                    </a:p>
                    <a:p>
                      <a:r>
                        <a:rPr lang="en-GB" sz="1600" b="0" baseline="0" dirty="0" smtClean="0"/>
                        <a:t>And his great love, sharp as his spur, hath </a:t>
                      </a:r>
                      <a:r>
                        <a:rPr lang="en-GB" sz="1600" b="0" baseline="0" dirty="0" err="1" smtClean="0"/>
                        <a:t>holp</a:t>
                      </a:r>
                      <a:r>
                        <a:rPr lang="en-GB" sz="1600" b="0" baseline="0" dirty="0" smtClean="0"/>
                        <a:t> him</a:t>
                      </a:r>
                    </a:p>
                    <a:p>
                      <a:r>
                        <a:rPr lang="en-GB" sz="1600" b="0" baseline="0" dirty="0" smtClean="0"/>
                        <a:t>To his home before us. Fair and noble hostess,</a:t>
                      </a:r>
                    </a:p>
                    <a:p>
                      <a:r>
                        <a:rPr lang="en-GB" sz="1600" b="0" baseline="0" dirty="0" smtClean="0"/>
                        <a:t>We are your guest to-night.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6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18920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7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 as a character troubled</a:t>
                      </a:r>
                      <a:r>
                        <a:rPr lang="en-GB" sz="1400" b="1" baseline="0" dirty="0" smtClean="0"/>
                        <a:t> by doubts and fears.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sz="1600" b="1" i="1" baseline="0" dirty="0" smtClean="0"/>
                    </a:p>
                    <a:p>
                      <a:endParaRPr lang="en-GB" sz="1600" b="1" i="1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0" baseline="0" dirty="0" smtClean="0"/>
                        <a:t>He's here in double trust;</a:t>
                      </a:r>
                    </a:p>
                    <a:p>
                      <a:r>
                        <a:rPr lang="en-GB" sz="1600" b="0" baseline="0" dirty="0" smtClean="0"/>
                        <a:t>First, as I am his kinsman and his subject,</a:t>
                      </a:r>
                    </a:p>
                    <a:p>
                      <a:r>
                        <a:rPr lang="en-GB" sz="1600" b="0" baseline="0" dirty="0" smtClean="0"/>
                        <a:t>Strong both against the deed; then, as his host,</a:t>
                      </a:r>
                    </a:p>
                    <a:p>
                      <a:r>
                        <a:rPr lang="en-GB" sz="1600" b="0" baseline="0" dirty="0" smtClean="0"/>
                        <a:t>Who should against his murderer shut the door,</a:t>
                      </a:r>
                    </a:p>
                    <a:p>
                      <a:r>
                        <a:rPr lang="en-GB" sz="1600" b="0" baseline="0" dirty="0" smtClean="0"/>
                        <a:t>Not bear the knife myself. Besides, this Duncan</a:t>
                      </a:r>
                    </a:p>
                    <a:p>
                      <a:r>
                        <a:rPr lang="en-GB" sz="1600" b="0" baseline="0" dirty="0" smtClean="0"/>
                        <a:t>Hath borne his faculties so meek, hath been</a:t>
                      </a:r>
                    </a:p>
                    <a:p>
                      <a:r>
                        <a:rPr lang="en-GB" sz="1600" b="0" baseline="0" dirty="0" smtClean="0"/>
                        <a:t>So clear in his great office, that his virtues</a:t>
                      </a:r>
                    </a:p>
                    <a:p>
                      <a:r>
                        <a:rPr lang="en-GB" sz="1600" b="0" baseline="0" dirty="0" smtClean="0"/>
                        <a:t>Will plead like angels, trumpet-tongued, against</a:t>
                      </a:r>
                    </a:p>
                    <a:p>
                      <a:r>
                        <a:rPr lang="en-GB" sz="1600" b="0" baseline="0" dirty="0" smtClean="0"/>
                        <a:t>The deep damnation of his taking-off;</a:t>
                      </a:r>
                    </a:p>
                    <a:p>
                      <a:r>
                        <a:rPr lang="en-GB" sz="1600" b="0" baseline="0" dirty="0" smtClean="0"/>
                        <a:t>And pity, like a naked new-born babe,</a:t>
                      </a:r>
                    </a:p>
                    <a:p>
                      <a:r>
                        <a:rPr lang="en-GB" sz="1600" b="0" baseline="0" dirty="0" smtClean="0"/>
                        <a:t>Striding the blast, or heaven's cherubim, horsed</a:t>
                      </a:r>
                    </a:p>
                    <a:p>
                      <a:r>
                        <a:rPr lang="en-GB" sz="1600" b="0" baseline="0" dirty="0" smtClean="0"/>
                        <a:t>Upon the sightless couriers of the air,</a:t>
                      </a:r>
                    </a:p>
                    <a:p>
                      <a:r>
                        <a:rPr lang="en-GB" sz="1600" b="0" baseline="0" dirty="0" smtClean="0"/>
                        <a:t>Shall blow the horrid deed in every eye,</a:t>
                      </a:r>
                    </a:p>
                    <a:p>
                      <a:r>
                        <a:rPr lang="en-GB" sz="1600" b="0" baseline="0" dirty="0" smtClean="0"/>
                        <a:t>That tears shall drown the wind. I have no spur</a:t>
                      </a:r>
                    </a:p>
                    <a:p>
                      <a:r>
                        <a:rPr lang="en-GB" sz="1600" b="0" baseline="0" dirty="0" smtClean="0"/>
                        <a:t>To prick the sides of my intent, but only</a:t>
                      </a:r>
                    </a:p>
                    <a:p>
                      <a:r>
                        <a:rPr lang="en-GB" sz="1600" b="0" baseline="0" dirty="0" smtClean="0"/>
                        <a:t>Vaulting ambition, which </a:t>
                      </a:r>
                      <a:r>
                        <a:rPr lang="en-GB" sz="1600" b="0" baseline="0" dirty="0" err="1" smtClean="0"/>
                        <a:t>o'erleaps</a:t>
                      </a:r>
                      <a:r>
                        <a:rPr lang="en-GB" sz="1600" b="0" baseline="0" dirty="0" smtClean="0"/>
                        <a:t> itself</a:t>
                      </a:r>
                    </a:p>
                    <a:p>
                      <a:r>
                        <a:rPr lang="en-GB" sz="1600" b="0" baseline="0" dirty="0" smtClean="0"/>
                        <a:t>And falls on the other.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3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958249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7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Macbeth as a weak character.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0" baseline="0" dirty="0" smtClean="0"/>
                        <a:t>We will proceed no further in this business:</a:t>
                      </a:r>
                    </a:p>
                    <a:p>
                      <a:r>
                        <a:rPr lang="en-GB" sz="1400" b="0" baseline="0" dirty="0" smtClean="0"/>
                        <a:t>He hath </a:t>
                      </a:r>
                      <a:r>
                        <a:rPr lang="en-GB" sz="1400" b="0" baseline="0" dirty="0" err="1" smtClean="0"/>
                        <a:t>honour'd</a:t>
                      </a:r>
                      <a:r>
                        <a:rPr lang="en-GB" sz="1400" b="0" baseline="0" dirty="0" smtClean="0"/>
                        <a:t> me of late; and I have bought</a:t>
                      </a:r>
                    </a:p>
                    <a:p>
                      <a:r>
                        <a:rPr lang="en-GB" sz="1400" b="0" baseline="0" dirty="0" smtClean="0"/>
                        <a:t>Golden opinions from all sorts of people,</a:t>
                      </a:r>
                    </a:p>
                    <a:p>
                      <a:r>
                        <a:rPr lang="en-GB" sz="1400" b="0" baseline="0" dirty="0" smtClean="0"/>
                        <a:t>Which would be worn now in their newest gloss,</a:t>
                      </a:r>
                    </a:p>
                    <a:p>
                      <a:r>
                        <a:rPr lang="en-GB" sz="1400" b="0" baseline="0" dirty="0" smtClean="0"/>
                        <a:t>Not cast aside so soon.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i="1" baseline="0" dirty="0" smtClean="0"/>
                        <a:t>LADY MACBETH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0" baseline="0" dirty="0" smtClean="0"/>
                        <a:t>Was the hope drunk</a:t>
                      </a:r>
                    </a:p>
                    <a:p>
                      <a:r>
                        <a:rPr lang="en-GB" sz="1400" b="0" baseline="0" dirty="0" smtClean="0"/>
                        <a:t>Wherein you </a:t>
                      </a:r>
                      <a:r>
                        <a:rPr lang="en-GB" sz="1400" b="0" baseline="0" dirty="0" err="1" smtClean="0"/>
                        <a:t>dress'd</a:t>
                      </a:r>
                      <a:r>
                        <a:rPr lang="en-GB" sz="1400" b="0" baseline="0" dirty="0" smtClean="0"/>
                        <a:t> yourself? hath it slept since?</a:t>
                      </a:r>
                    </a:p>
                    <a:p>
                      <a:r>
                        <a:rPr lang="en-GB" sz="1400" b="0" baseline="0" dirty="0" smtClean="0"/>
                        <a:t>And wakes it now, to look so green and pale</a:t>
                      </a:r>
                    </a:p>
                    <a:p>
                      <a:r>
                        <a:rPr lang="en-GB" sz="1400" b="0" baseline="0" dirty="0" smtClean="0"/>
                        <a:t>At what it did so freely? From this time</a:t>
                      </a:r>
                    </a:p>
                    <a:p>
                      <a:r>
                        <a:rPr lang="en-GB" sz="1400" b="0" baseline="0" dirty="0" smtClean="0"/>
                        <a:t>Such I account thy love. Art thou afeard</a:t>
                      </a:r>
                    </a:p>
                    <a:p>
                      <a:r>
                        <a:rPr lang="en-GB" sz="1400" b="0" baseline="0" dirty="0" smtClean="0"/>
                        <a:t>To be the same in thine own act and valour</a:t>
                      </a:r>
                    </a:p>
                    <a:p>
                      <a:r>
                        <a:rPr lang="en-GB" sz="1400" b="0" baseline="0" dirty="0" smtClean="0"/>
                        <a:t>As thou art in desire? Wouldst thou have that</a:t>
                      </a:r>
                    </a:p>
                    <a:p>
                      <a:r>
                        <a:rPr lang="en-GB" sz="1400" b="0" baseline="0" dirty="0" smtClean="0"/>
                        <a:t>Which thou </a:t>
                      </a:r>
                      <a:r>
                        <a:rPr lang="en-GB" sz="1400" b="0" baseline="0" dirty="0" err="1" smtClean="0"/>
                        <a:t>esteem'st</a:t>
                      </a:r>
                      <a:r>
                        <a:rPr lang="en-GB" sz="1400" b="0" baseline="0" dirty="0" smtClean="0"/>
                        <a:t> the ornament of life,</a:t>
                      </a:r>
                    </a:p>
                    <a:p>
                      <a:r>
                        <a:rPr lang="en-GB" sz="1400" b="0" baseline="0" dirty="0" smtClean="0"/>
                        <a:t>And live a coward in thine own esteem,</a:t>
                      </a:r>
                    </a:p>
                    <a:p>
                      <a:r>
                        <a:rPr lang="en-GB" sz="1400" b="0" baseline="0" dirty="0" smtClean="0"/>
                        <a:t>Letting 'I dare not' wait upon 'I would,'</a:t>
                      </a:r>
                    </a:p>
                    <a:p>
                      <a:r>
                        <a:rPr lang="en-GB" sz="1400" b="0" baseline="0" dirty="0" smtClean="0"/>
                        <a:t>Like the poor cat </a:t>
                      </a:r>
                      <a:r>
                        <a:rPr lang="en-GB" sz="1400" b="0" baseline="0" dirty="0" err="1" smtClean="0"/>
                        <a:t>i</a:t>
                      </a:r>
                      <a:r>
                        <a:rPr lang="en-GB" sz="1400" b="0" baseline="0" dirty="0" smtClean="0"/>
                        <a:t>' the adage?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1" baseline="0" dirty="0" smtClean="0"/>
                        <a:t>                                  ***    ***    ***</a:t>
                      </a:r>
                    </a:p>
                    <a:p>
                      <a:r>
                        <a:rPr lang="en-GB" sz="1400" b="1" i="1" baseline="0" dirty="0" smtClean="0"/>
                        <a:t>MACBETH</a:t>
                      </a:r>
                    </a:p>
                    <a:p>
                      <a:endParaRPr lang="en-GB" sz="1400" b="1" baseline="0" dirty="0" smtClean="0"/>
                    </a:p>
                    <a:p>
                      <a:r>
                        <a:rPr lang="en-GB" sz="1400" b="0" baseline="0" dirty="0" smtClean="0"/>
                        <a:t>I am settled, and bend up</a:t>
                      </a:r>
                    </a:p>
                    <a:p>
                      <a:r>
                        <a:rPr lang="en-GB" sz="1400" b="0" baseline="0" dirty="0" smtClean="0"/>
                        <a:t>Each corporal agent to this terrible feat.</a:t>
                      </a:r>
                    </a:p>
                    <a:p>
                      <a:r>
                        <a:rPr lang="en-GB" sz="1400" b="0" baseline="0" dirty="0" smtClean="0"/>
                        <a:t>Away, and mock the time with fairest show:</a:t>
                      </a:r>
                    </a:p>
                    <a:p>
                      <a:r>
                        <a:rPr lang="en-GB" sz="1400" b="0" baseline="0" dirty="0" smtClean="0"/>
                        <a:t>False face must hide what the false heart doth know.</a:t>
                      </a:r>
                      <a:endParaRPr lang="en-GB" sz="14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0270"/>
              </p:ext>
            </p:extLst>
          </p:nvPr>
        </p:nvGraphicFramePr>
        <p:xfrm>
          <a:off x="0" y="0"/>
          <a:ext cx="9144000" cy="6912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9084"/>
                <a:gridCol w="4245796"/>
                <a:gridCol w="4189120"/>
              </a:tblGrid>
              <a:tr h="40316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English Literature Paper 1 </a:t>
                      </a:r>
                      <a:r>
                        <a:rPr lang="en-GB" sz="1400" b="1" dirty="0" smtClean="0"/>
                        <a:t>– Shakespeare: Act 1 scene 7</a:t>
                      </a:r>
                      <a:endParaRPr lang="en-GB" sz="1400" b="1" dirty="0"/>
                    </a:p>
                  </a:txBody>
                  <a:tcPr marL="63305" marR="63305" marT="31652" marB="3165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9602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400" b="1" dirty="0" smtClean="0"/>
                        <a:t>Starting with this extract, explore how Shakespeare </a:t>
                      </a:r>
                      <a:r>
                        <a:rPr lang="en-GB" sz="1400" b="1" dirty="0" smtClean="0"/>
                        <a:t>presents the relationship</a:t>
                      </a:r>
                      <a:r>
                        <a:rPr lang="en-GB" sz="1400" b="1" baseline="0" dirty="0" smtClean="0"/>
                        <a:t> between Banquo and Macbeth in the play.</a:t>
                      </a:r>
                      <a:endParaRPr lang="en-GB" sz="1400" b="1" dirty="0"/>
                    </a:p>
                  </a:txBody>
                  <a:tcPr marL="63305" marR="63305" marT="31652" marB="31652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GB" sz="1600" b="1" i="1" baseline="0" dirty="0" smtClean="0"/>
                        <a:t>BANQUO</a:t>
                      </a:r>
                    </a:p>
                    <a:p>
                      <a:r>
                        <a:rPr lang="en-GB" sz="1600" b="0" baseline="0" dirty="0" smtClean="0"/>
                        <a:t>All's well.</a:t>
                      </a:r>
                    </a:p>
                    <a:p>
                      <a:r>
                        <a:rPr lang="en-GB" sz="1600" b="0" baseline="0" dirty="0" smtClean="0"/>
                        <a:t>I dreamt last night of the three weird sisters:</a:t>
                      </a:r>
                    </a:p>
                    <a:p>
                      <a:r>
                        <a:rPr lang="en-GB" sz="1600" b="0" baseline="0" dirty="0" smtClean="0"/>
                        <a:t>To you they have </a:t>
                      </a:r>
                      <a:r>
                        <a:rPr lang="en-GB" sz="1600" b="0" baseline="0" dirty="0" err="1" smtClean="0"/>
                        <a:t>show'd</a:t>
                      </a:r>
                      <a:r>
                        <a:rPr lang="en-GB" sz="1600" b="0" baseline="0" dirty="0" smtClean="0"/>
                        <a:t> some truth.</a:t>
                      </a:r>
                    </a:p>
                    <a:p>
                      <a:endParaRPr lang="en-GB" sz="1600" b="0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r>
                        <a:rPr lang="en-GB" sz="1600" b="0" baseline="0" dirty="0" smtClean="0"/>
                        <a:t>I think not of them:</a:t>
                      </a:r>
                    </a:p>
                    <a:p>
                      <a:r>
                        <a:rPr lang="en-GB" sz="1600" b="0" baseline="0" dirty="0" smtClean="0"/>
                        <a:t>Yet, when we can entreat an hour to serve,</a:t>
                      </a:r>
                    </a:p>
                    <a:p>
                      <a:r>
                        <a:rPr lang="en-GB" sz="1600" b="0" baseline="0" dirty="0" smtClean="0"/>
                        <a:t>We would spend it in some words upon that business,</a:t>
                      </a:r>
                    </a:p>
                    <a:p>
                      <a:r>
                        <a:rPr lang="en-GB" sz="1600" b="0" baseline="0" dirty="0" smtClean="0"/>
                        <a:t>If you would grant the time.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i="1" baseline="0" dirty="0" smtClean="0"/>
                        <a:t>BANQUO</a:t>
                      </a:r>
                    </a:p>
                    <a:p>
                      <a:r>
                        <a:rPr lang="en-GB" sz="1600" b="0" baseline="0" dirty="0" smtClean="0"/>
                        <a:t>At your </a:t>
                      </a:r>
                      <a:r>
                        <a:rPr lang="en-GB" sz="1600" b="0" baseline="0" dirty="0" err="1" smtClean="0"/>
                        <a:t>kind'st</a:t>
                      </a:r>
                      <a:r>
                        <a:rPr lang="en-GB" sz="1600" b="0" baseline="0" dirty="0" smtClean="0"/>
                        <a:t> leisure.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i="1" baseline="0" dirty="0" smtClean="0"/>
                        <a:t>MACBETH</a:t>
                      </a:r>
                    </a:p>
                    <a:p>
                      <a:r>
                        <a:rPr lang="en-GB" sz="1600" b="0" baseline="0" dirty="0" smtClean="0"/>
                        <a:t>If you shall cleave to my consent, when 'tis,</a:t>
                      </a:r>
                    </a:p>
                    <a:p>
                      <a:r>
                        <a:rPr lang="en-GB" sz="1600" b="0" baseline="0" dirty="0" smtClean="0"/>
                        <a:t>It shall make honour for you.</a:t>
                      </a:r>
                    </a:p>
                    <a:p>
                      <a:endParaRPr lang="en-GB" sz="1600" b="1" baseline="0" dirty="0" smtClean="0"/>
                    </a:p>
                    <a:p>
                      <a:r>
                        <a:rPr lang="en-GB" sz="1600" b="1" i="1" baseline="0" dirty="0" smtClean="0"/>
                        <a:t>BANQUO</a:t>
                      </a:r>
                    </a:p>
                    <a:p>
                      <a:r>
                        <a:rPr lang="en-GB" sz="1600" b="0" baseline="0" dirty="0" smtClean="0"/>
                        <a:t>So I lose none</a:t>
                      </a:r>
                    </a:p>
                    <a:p>
                      <a:r>
                        <a:rPr lang="en-GB" sz="1600" b="0" baseline="0" dirty="0" smtClean="0"/>
                        <a:t>In seeking to augment it, but still keep</a:t>
                      </a:r>
                    </a:p>
                    <a:p>
                      <a:r>
                        <a:rPr lang="en-GB" sz="1600" b="0" baseline="0" dirty="0" smtClean="0"/>
                        <a:t>My bosom franchised and allegiance clear,</a:t>
                      </a:r>
                    </a:p>
                    <a:p>
                      <a:r>
                        <a:rPr lang="en-GB" sz="1600" b="0" baseline="0" dirty="0" smtClean="0"/>
                        <a:t>I shall be </a:t>
                      </a:r>
                      <a:r>
                        <a:rPr lang="en-GB" sz="1600" b="0" baseline="0" dirty="0" err="1" smtClean="0"/>
                        <a:t>counsell'd</a:t>
                      </a:r>
                      <a:r>
                        <a:rPr lang="en-GB" sz="1600" b="0" baseline="0" dirty="0" smtClean="0"/>
                        <a:t>.</a:t>
                      </a:r>
                      <a:endParaRPr lang="en-GB" sz="1600" b="0" baseline="0" dirty="0" smtClean="0"/>
                    </a:p>
                  </a:txBody>
                  <a:tcPr marL="63305" marR="63305" marT="31652" marB="31652"/>
                </a:tc>
              </a:tr>
              <a:tr h="103580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</a:t>
                      </a:r>
                      <a:r>
                        <a:rPr lang="en-GB" sz="1400" baseline="0" dirty="0" smtClean="0"/>
                        <a:t>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008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1377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Point and quote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4237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Wider play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2080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Context link(s)</a:t>
                      </a:r>
                      <a:endParaRPr lang="en-GB" sz="1400" dirty="0"/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1652" marB="31652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3585</Words>
  <Application>Microsoft Office PowerPoint</Application>
  <PresentationFormat>On-screen Show (4:3)</PresentationFormat>
  <Paragraphs>550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</dc:creator>
  <cp:lastModifiedBy>mathew</cp:lastModifiedBy>
  <cp:revision>10</cp:revision>
  <dcterms:created xsi:type="dcterms:W3CDTF">2017-05-30T06:19:25Z</dcterms:created>
  <dcterms:modified xsi:type="dcterms:W3CDTF">2017-05-30T07:55:37Z</dcterms:modified>
</cp:coreProperties>
</file>