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p:restoredTop sz="94682"/>
  </p:normalViewPr>
  <p:slideViewPr>
    <p:cSldViewPr snapToGrid="0" snapToObjects="1">
      <p:cViewPr varScale="1">
        <p:scale>
          <a:sx n="56" d="100"/>
          <a:sy n="56" d="100"/>
        </p:scale>
        <p:origin x="21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E33FBF-D755-F647-8BEB-8CD740C4A989}"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181334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33FBF-D755-F647-8BEB-8CD740C4A989}"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72894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33FBF-D755-F647-8BEB-8CD740C4A989}"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14930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33FBF-D755-F647-8BEB-8CD740C4A989}"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193518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33FBF-D755-F647-8BEB-8CD740C4A989}"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96195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E33FBF-D755-F647-8BEB-8CD740C4A989}"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133956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E33FBF-D755-F647-8BEB-8CD740C4A989}" type="datetimeFigureOut">
              <a:rPr lang="en-US" smtClean="0"/>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197776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E33FBF-D755-F647-8BEB-8CD740C4A989}" type="datetimeFigureOut">
              <a:rPr lang="en-US" smtClean="0"/>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155320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33FBF-D755-F647-8BEB-8CD740C4A989}" type="datetimeFigureOut">
              <a:rPr lang="en-US" smtClean="0"/>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207579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33FBF-D755-F647-8BEB-8CD740C4A989}"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207409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33FBF-D755-F647-8BEB-8CD740C4A989}"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991E2-1E34-6245-8BD8-16300DE5C744}" type="slidenum">
              <a:rPr lang="en-US" smtClean="0"/>
              <a:t>‹#›</a:t>
            </a:fld>
            <a:endParaRPr lang="en-US"/>
          </a:p>
        </p:txBody>
      </p:sp>
    </p:spTree>
    <p:extLst>
      <p:ext uri="{BB962C8B-B14F-4D97-AF65-F5344CB8AC3E}">
        <p14:creationId xmlns:p14="http://schemas.microsoft.com/office/powerpoint/2010/main" val="142088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2E33FBF-D755-F647-8BEB-8CD740C4A989}" type="datetimeFigureOut">
              <a:rPr lang="en-US" smtClean="0"/>
              <a:t>4/28/2018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A7991E2-1E34-6245-8BD8-16300DE5C744}" type="slidenum">
              <a:rPr lang="en-US" smtClean="0"/>
              <a:t>‹#›</a:t>
            </a:fld>
            <a:endParaRPr lang="en-US"/>
          </a:p>
        </p:txBody>
      </p:sp>
    </p:spTree>
    <p:extLst>
      <p:ext uri="{BB962C8B-B14F-4D97-AF65-F5344CB8AC3E}">
        <p14:creationId xmlns:p14="http://schemas.microsoft.com/office/powerpoint/2010/main" val="203650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527" y="509522"/>
            <a:ext cx="5711028" cy="161810"/>
          </a:xfrm>
        </p:spPr>
        <p:txBody>
          <a:bodyPr>
            <a:noAutofit/>
          </a:bodyPr>
          <a:lstStyle/>
          <a:p>
            <a:r>
              <a:rPr lang="en-US" sz="2400" dirty="0"/>
              <a:t>To what extent is Gerald an untrustworthy character? </a:t>
            </a:r>
          </a:p>
        </p:txBody>
      </p:sp>
      <p:sp>
        <p:nvSpPr>
          <p:cNvPr id="3" name="Content Placeholder 2"/>
          <p:cNvSpPr>
            <a:spLocks noGrp="1"/>
          </p:cNvSpPr>
          <p:nvPr>
            <p:ph idx="1"/>
          </p:nvPr>
        </p:nvSpPr>
        <p:spPr>
          <a:xfrm>
            <a:off x="856527" y="972273"/>
            <a:ext cx="5254906" cy="8252750"/>
          </a:xfrm>
        </p:spPr>
        <p:txBody>
          <a:bodyPr>
            <a:normAutofit fontScale="62500" lnSpcReduction="20000"/>
          </a:bodyPr>
          <a:lstStyle/>
          <a:p>
            <a:pPr marL="0" indent="0">
              <a:buNone/>
            </a:pPr>
            <a:r>
              <a:rPr lang="en-US" dirty="0" smtClean="0"/>
              <a:t>Gerald is presented as untrustworthy to a degree in ‘An Inspector Calls’. Although, it can be argued that Gerald is a character who represents the upper classes, and embodies everything Priestley wanted to warn audiences about, Gerald does also demonstrate some kindness and love. </a:t>
            </a:r>
          </a:p>
          <a:p>
            <a:pPr marL="0" indent="0">
              <a:buNone/>
            </a:pPr>
            <a:r>
              <a:rPr lang="en-US" dirty="0" smtClean="0"/>
              <a:t>From </a:t>
            </a:r>
            <a:r>
              <a:rPr lang="en-US" b="1" dirty="0" smtClean="0"/>
              <a:t>the opening </a:t>
            </a:r>
            <a:r>
              <a:rPr lang="en-US" dirty="0" smtClean="0"/>
              <a:t>Gerald is described in the </a:t>
            </a:r>
            <a:r>
              <a:rPr lang="en-US" b="1" dirty="0" smtClean="0"/>
              <a:t>stage directions </a:t>
            </a:r>
            <a:r>
              <a:rPr lang="en-US" dirty="0" smtClean="0"/>
              <a:t>as ‘well-bred’ and a ‘man about town’.  Priestley wants the audience to see Gerald as both privileged and typical of his gender. ‘Man about town’ could easily be seen as a </a:t>
            </a:r>
            <a:r>
              <a:rPr lang="en-US" b="1" dirty="0" smtClean="0"/>
              <a:t>euphemism</a:t>
            </a:r>
            <a:r>
              <a:rPr lang="en-US" dirty="0" smtClean="0"/>
              <a:t> for the behaviour of men in Edwardian times. Whilst keeping the outward appearance of of a respectable businessman, his deception to both Daisy Renton and Sheila is made possible by the values of the time. Gerald is able to use his position of power, as a wealthy male, to ‘keep’ Daisy as a mistress. It is possible that Daisy wanted to believe in the ‘love’ and kindness Gerald showed her, even though she knew ‘it couldn’t last’. He uses Daisy as a commodity and is barely any different to Mr Birling in this respect. </a:t>
            </a:r>
          </a:p>
          <a:p>
            <a:pPr marL="0" indent="0">
              <a:buNone/>
            </a:pPr>
            <a:r>
              <a:rPr lang="en-US" dirty="0" smtClean="0"/>
              <a:t>This deceptive side of Gerald is </a:t>
            </a:r>
            <a:r>
              <a:rPr lang="en-US" b="1" dirty="0" smtClean="0"/>
              <a:t>foreshadowed</a:t>
            </a:r>
            <a:r>
              <a:rPr lang="en-US" dirty="0" smtClean="0"/>
              <a:t> in the </a:t>
            </a:r>
            <a:r>
              <a:rPr lang="en-US" b="1" dirty="0" smtClean="0"/>
              <a:t>opening of the play</a:t>
            </a:r>
            <a:r>
              <a:rPr lang="en-US" dirty="0" smtClean="0"/>
              <a:t>, but is not revealed until the second Act. Gerald </a:t>
            </a:r>
            <a:r>
              <a:rPr lang="en-US" dirty="0" err="1" smtClean="0"/>
              <a:t>epitomises</a:t>
            </a:r>
            <a:r>
              <a:rPr lang="en-US" dirty="0" smtClean="0"/>
              <a:t> everything that is ‘on show’ during the Birling dinner party. The engagement is later revealed as false. However, this is unknown to the audience at the time Sheila tries to quiz Gerald on where he was last summer. Mrs Birling, as an older woman and much more aware of the ways of men, and tells her she will have to get used to men spending their time and energy on their ‘business’. Again, Priestley uses a </a:t>
            </a:r>
            <a:r>
              <a:rPr lang="en-US" b="1" dirty="0" smtClean="0"/>
              <a:t>euphemism</a:t>
            </a:r>
            <a:r>
              <a:rPr lang="en-US" dirty="0" smtClean="0"/>
              <a:t> to describe Gerald’s business as fulfilling his own sinful pleasures in secret. </a:t>
            </a:r>
          </a:p>
          <a:p>
            <a:pPr marL="0" indent="0">
              <a:buNone/>
            </a:pPr>
            <a:r>
              <a:rPr lang="en-US" dirty="0" smtClean="0"/>
              <a:t>As well as </a:t>
            </a:r>
            <a:r>
              <a:rPr lang="en-US" dirty="0" err="1" smtClean="0"/>
              <a:t>symbolising</a:t>
            </a:r>
            <a:r>
              <a:rPr lang="en-US" dirty="0" smtClean="0"/>
              <a:t> gender inequality, Gerald also conveys Priestley’s portrayal of class inequality. The Birlings have gathered in ‘black tie’ dress for the party. This is an overly formal style of dress for the occasion and clearly done to impress Gerald and his family’s connections. Birling aspires to move up the social order of 1912 Britain. Priestley seemed to be highly critical of this hypocrisy - the idea that wealth and class demanded respect and </a:t>
            </a:r>
            <a:r>
              <a:rPr lang="en-US" dirty="0" err="1" smtClean="0"/>
              <a:t>honour</a:t>
            </a:r>
            <a:r>
              <a:rPr lang="en-US" dirty="0" smtClean="0"/>
              <a:t>. Gerald’s behaviour is far from </a:t>
            </a:r>
            <a:r>
              <a:rPr lang="en-US" dirty="0" err="1" smtClean="0"/>
              <a:t>honourable</a:t>
            </a:r>
            <a:r>
              <a:rPr lang="en-US" dirty="0" smtClean="0"/>
              <a:t>. It could be suggested that it was his betrayal of Daisy, to maintain his respected exterior, that placed her in a highly vulnerable position. </a:t>
            </a:r>
          </a:p>
          <a:p>
            <a:pPr marL="0" indent="0">
              <a:buNone/>
            </a:pPr>
            <a:r>
              <a:rPr lang="en-US" dirty="0" smtClean="0"/>
              <a:t>Gerald’s response to the death of Eva Smith suggests that he is perhaps shocked by his own behaviour. He states he is ‘rather more - upset - by this business’. The repetition of the word ‘business’ reveals the duality of respectable society. Furthermore, the </a:t>
            </a:r>
            <a:r>
              <a:rPr lang="en-US" b="1" dirty="0" smtClean="0"/>
              <a:t>use of the dashes </a:t>
            </a:r>
            <a:r>
              <a:rPr lang="en-US" dirty="0" smtClean="0"/>
              <a:t>illustrate his inability to communicate his feelings properly to the Birlings or Sheila. It is possible that Gerald felt genuine love for the ‘different’ and ‘pretty’ girl. Perhaps Priestley is conveying Gerald’s inability to trust even himself, and that he fell for someone he shouldn’t have. The relationship does not last as his own position in society becomes ultimately more important to him. </a:t>
            </a:r>
          </a:p>
          <a:p>
            <a:pPr marL="0" indent="0">
              <a:buNone/>
            </a:pPr>
            <a:r>
              <a:rPr lang="en-US" dirty="0" smtClean="0"/>
              <a:t>In a final insult to the memory of the dead girl, in the </a:t>
            </a:r>
            <a:r>
              <a:rPr lang="en-US" b="1" dirty="0" smtClean="0"/>
              <a:t>denouement</a:t>
            </a:r>
            <a:r>
              <a:rPr lang="en-US" dirty="0" smtClean="0"/>
              <a:t> of the play, Gerald uses his connections to reveal the false identity of the Inspector. While this seems a cause for celebration, it is possible to argue that Priestley intended the audience to understand the </a:t>
            </a:r>
            <a:r>
              <a:rPr lang="en-US" b="1" dirty="0" smtClean="0"/>
              <a:t>dramatic irony </a:t>
            </a:r>
            <a:r>
              <a:rPr lang="en-US" dirty="0" smtClean="0"/>
              <a:t>of Gerald’s information. He missed the final speech of the Inspector and the play’s central message of social responsibility. Whereas, Sheila and Eric have been changed by their experiences, and understand the need to protect the ‘million and millions of Eva Smiths and John Smith’, Gerald is still looking to protect himself and his own reputation. He, along with the Birlings, represent everything that Priestley felt needed to be changed in society. </a:t>
            </a:r>
            <a:endParaRPr lang="en-US" dirty="0"/>
          </a:p>
        </p:txBody>
      </p:sp>
    </p:spTree>
    <p:extLst>
      <p:ext uri="{BB962C8B-B14F-4D97-AF65-F5344CB8AC3E}">
        <p14:creationId xmlns:p14="http://schemas.microsoft.com/office/powerpoint/2010/main" val="817583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725</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To what extent is Gerald an untrustworthy character?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what extent is Gerald an untrustworthy character?</dc:title>
  <dc:creator>Kate McCabe</dc:creator>
  <cp:lastModifiedBy>Jo Dovey</cp:lastModifiedBy>
  <cp:revision>2</cp:revision>
  <dcterms:created xsi:type="dcterms:W3CDTF">2018-04-26T17:02:33Z</dcterms:created>
  <dcterms:modified xsi:type="dcterms:W3CDTF">2018-04-28T18:51:38Z</dcterms:modified>
</cp:coreProperties>
</file>